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3" r:id="rId6"/>
    <p:sldId id="265" r:id="rId7"/>
    <p:sldId id="264" r:id="rId8"/>
    <p:sldId id="266" r:id="rId9"/>
    <p:sldId id="267" r:id="rId10"/>
    <p:sldId id="268" r:id="rId11"/>
    <p:sldId id="260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62" r:id="rId26"/>
    <p:sldId id="280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60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02" autoAdjust="0"/>
    <p:restoredTop sz="95951" autoAdjust="0"/>
  </p:normalViewPr>
  <p:slideViewPr>
    <p:cSldViewPr>
      <p:cViewPr>
        <p:scale>
          <a:sx n="100" d="100"/>
          <a:sy n="100" d="100"/>
        </p:scale>
        <p:origin x="-612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8CB4-B33D-428D-B554-4D8B883A3D23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174A-D8B5-444F-8E85-DE3985268B4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F28D6-9383-40B5-B9B0-6768DF675858}" type="datetimeFigureOut">
              <a:rPr lang="uk-UA" smtClean="0"/>
              <a:pPr/>
              <a:t>10.08.2015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1B73-771A-490F-B6E0-5405922FBD5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facebook.com/Otmechalka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vk.com/otmechalka_cr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facebook.com/groups/Otmechalka" TargetMode="Externa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77702"/>
            <a:ext cx="91440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Системы Автоматизации учета посетителей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Спортивных и Обучающих Центрах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Отмечалка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002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модуль</a:t>
            </a:r>
            <a:endParaRPr lang="uk-U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1290464" cy="1290464"/>
          </a:xfrm>
          <a:prstGeom prst="rect">
            <a:avLst/>
          </a:prstGeom>
          <a:noFill/>
        </p:spPr>
      </p:pic>
      <p:pic>
        <p:nvPicPr>
          <p:cNvPr id="11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Другие возможности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CRM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модуля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72085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Кроме гибкой настройки процессов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взаимодействия с клиентами, 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Отмечалка позволяет: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321435"/>
            <a:ext cx="878687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делать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обзвон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клиентов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 возможностью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распределения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звонков между несколькими сотрудниками,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выбора клиентов по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нужным параметрами, 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внесения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результата разговора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распределять задачи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между сотрудниками организации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контролировать их выполнение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устанавливать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напоминания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уточнять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детали по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задачам,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посредством внутренних сообщений,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ранжировать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по приоритету и срочности,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быстро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находить задачи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по названию, описанию и другим параметрам.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Rectangle 19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50228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Основные понятия 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модуля</a:t>
            </a:r>
            <a:endParaRPr lang="ru-RU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24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Основные понятия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CRM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модуля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428728" y="1711099"/>
            <a:ext cx="2509620" cy="789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Звонок клиенту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7703" y="1779148"/>
            <a:ext cx="79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uk-UA" sz="36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7752" y="1711099"/>
            <a:ext cx="2857520" cy="789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 по клиенту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5720" y="4214818"/>
            <a:ext cx="2143140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28860" y="5072074"/>
            <a:ext cx="2214578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Другая задача по клиенту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643438" y="4286256"/>
            <a:ext cx="1785950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Обзвон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29388" y="5072074"/>
            <a:ext cx="2357454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Внутренняя задача</a:t>
            </a:r>
            <a:endParaRPr lang="uk-UA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2143108" y="371475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2" idx="0"/>
          </p:cNvCxnSpPr>
          <p:nvPr/>
        </p:nvCxnSpPr>
        <p:spPr>
          <a:xfrm rot="16200000" flipH="1">
            <a:off x="2839629" y="4375554"/>
            <a:ext cx="1357320" cy="3571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3" idx="0"/>
          </p:cNvCxnSpPr>
          <p:nvPr/>
        </p:nvCxnSpPr>
        <p:spPr>
          <a:xfrm rot="16200000" flipH="1">
            <a:off x="5232801" y="3982644"/>
            <a:ext cx="571504" cy="3571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000760" y="3714752"/>
            <a:ext cx="1785950" cy="135732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928926" y="2928933"/>
            <a:ext cx="307183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Типы задач</a:t>
            </a:r>
            <a:endParaRPr lang="uk-UA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71472" y="714356"/>
            <a:ext cx="814393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– основная единица CRM модуля. </a:t>
            </a: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Звонок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так же является задачей определенного типа.</a:t>
            </a:r>
            <a:endParaRPr lang="uk-U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" y="260562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Построение процессов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заимодействия с клиентами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11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57158" y="857232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Построение процесса взаимодействия с теплым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клиентом</a:t>
            </a:r>
          </a:p>
          <a:p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Теплым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клиентом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данном случае считается клиент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который сам обратился за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информацией.</a:t>
            </a:r>
          </a:p>
          <a:p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Самая распространенная задача по клиенту – Личный звонок клиенту.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Рассмотрим возможную цепочку задач, результатов и следующих шагов по процессу общения с теплым клиентом.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596" y="3429000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 (входящий)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57488" y="3429000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Отправлена информация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flipV="1">
            <a:off x="2500298" y="3571876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Rectangle 34"/>
          <p:cNvSpPr/>
          <p:nvPr/>
        </p:nvSpPr>
        <p:spPr>
          <a:xfrm>
            <a:off x="4643438" y="3429000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(исходящий)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 flipV="1">
            <a:off x="4286248" y="3571876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7072330" y="3429000"/>
            <a:ext cx="1643074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Запись на пробное занятие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 flipV="1">
            <a:off x="6715140" y="3571876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Rectangle 38"/>
          <p:cNvSpPr/>
          <p:nvPr/>
        </p:nvSpPr>
        <p:spPr>
          <a:xfrm>
            <a:off x="7143768" y="4429132"/>
            <a:ext cx="164307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Пробное занятие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 rot="5400000" flipV="1">
            <a:off x="7689823" y="4062006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Rectangle 41"/>
          <p:cNvSpPr/>
          <p:nvPr/>
        </p:nvSpPr>
        <p:spPr>
          <a:xfrm>
            <a:off x="5000627" y="4429132"/>
            <a:ext cx="1714512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 rot="10800000" flipV="1">
            <a:off x="6786578" y="4572008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Rectangle 43"/>
          <p:cNvSpPr/>
          <p:nvPr/>
        </p:nvSpPr>
        <p:spPr>
          <a:xfrm>
            <a:off x="2714612" y="4429132"/>
            <a:ext cx="186929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ight Arrow 44"/>
          <p:cNvSpPr/>
          <p:nvPr/>
        </p:nvSpPr>
        <p:spPr>
          <a:xfrm rot="10800000" flipV="1">
            <a:off x="4643438" y="4572008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428596" y="4429132"/>
            <a:ext cx="1857388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купил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ight Arrow 46"/>
          <p:cNvSpPr/>
          <p:nvPr/>
        </p:nvSpPr>
        <p:spPr>
          <a:xfrm rot="10800000" flipV="1">
            <a:off x="2333609" y="4572008"/>
            <a:ext cx="309565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Rectangle 47"/>
          <p:cNvSpPr/>
          <p:nvPr/>
        </p:nvSpPr>
        <p:spPr>
          <a:xfrm>
            <a:off x="428596" y="5429264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(исходящий)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 rot="5400000" flipV="1">
            <a:off x="1255961" y="5042183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2857488" y="5429264"/>
            <a:ext cx="1714512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Right Arrow 50"/>
          <p:cNvSpPr/>
          <p:nvPr/>
        </p:nvSpPr>
        <p:spPr>
          <a:xfrm flipV="1">
            <a:off x="2500298" y="5572140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Rectangle 51"/>
          <p:cNvSpPr/>
          <p:nvPr/>
        </p:nvSpPr>
        <p:spPr>
          <a:xfrm>
            <a:off x="5000628" y="5429264"/>
            <a:ext cx="1857388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Right Arrow 52"/>
          <p:cNvSpPr/>
          <p:nvPr/>
        </p:nvSpPr>
        <p:spPr>
          <a:xfrm flipV="1">
            <a:off x="4643438" y="5572140"/>
            <a:ext cx="285752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Rectangle 53"/>
          <p:cNvSpPr/>
          <p:nvPr/>
        </p:nvSpPr>
        <p:spPr>
          <a:xfrm>
            <a:off x="7286644" y="5429264"/>
            <a:ext cx="1714512" cy="57489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 flipV="1">
            <a:off x="6929454" y="5572140"/>
            <a:ext cx="285752" cy="34553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57158" y="857232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 сокращенно это будет выглядеть так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7158" y="1785926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 (входящий)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6050" y="1785926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Отправлена информация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3438" y="1785926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(исходящий)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43768" y="1785926"/>
            <a:ext cx="1643074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Запись на пробное занятие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43768" y="3211297"/>
            <a:ext cx="164307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Пробное занятие 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0627" y="3211297"/>
            <a:ext cx="1714512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14612" y="3211297"/>
            <a:ext cx="186929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8596" y="3211297"/>
            <a:ext cx="1857388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купил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86050" y="4429132"/>
            <a:ext cx="1714512" cy="57489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5" name="Elbow Connector 54"/>
          <p:cNvCxnSpPr/>
          <p:nvPr/>
        </p:nvCxnSpPr>
        <p:spPr>
          <a:xfrm rot="5400000" flipH="1" flipV="1">
            <a:off x="3075191" y="639529"/>
            <a:ext cx="850478" cy="4286280"/>
          </a:xfrm>
          <a:prstGeom prst="bentConnector3">
            <a:avLst>
              <a:gd name="adj1" fmla="val 50000"/>
            </a:avLst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3"/>
            <a:endCxn id="30" idx="1"/>
          </p:cNvCxnSpPr>
          <p:nvPr/>
        </p:nvCxnSpPr>
        <p:spPr>
          <a:xfrm>
            <a:off x="2357422" y="2073373"/>
            <a:ext cx="428628" cy="1588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0" idx="3"/>
          </p:cNvCxnSpPr>
          <p:nvPr/>
        </p:nvCxnSpPr>
        <p:spPr>
          <a:xfrm flipV="1">
            <a:off x="4170161" y="2073266"/>
            <a:ext cx="473277" cy="107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flipV="1">
            <a:off x="6643702" y="2071678"/>
            <a:ext cx="473277" cy="107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7" idx="2"/>
            <a:endCxn id="39" idx="0"/>
          </p:cNvCxnSpPr>
          <p:nvPr/>
        </p:nvCxnSpPr>
        <p:spPr>
          <a:xfrm rot="5400000">
            <a:off x="7540066" y="2786058"/>
            <a:ext cx="85047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9" idx="1"/>
            <a:endCxn id="42" idx="3"/>
          </p:cNvCxnSpPr>
          <p:nvPr/>
        </p:nvCxnSpPr>
        <p:spPr>
          <a:xfrm rot="10800000">
            <a:off x="6715140" y="3498744"/>
            <a:ext cx="428629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>
            <a:off x="4572000" y="3500438"/>
            <a:ext cx="428629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>
            <a:off x="2285984" y="3500438"/>
            <a:ext cx="428629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5576315" y="2781875"/>
            <a:ext cx="850478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4" idx="2"/>
            <a:endCxn id="54" idx="0"/>
          </p:cNvCxnSpPr>
          <p:nvPr/>
        </p:nvCxnSpPr>
        <p:spPr>
          <a:xfrm rot="5400000">
            <a:off x="3324812" y="4104685"/>
            <a:ext cx="642942" cy="59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57158" y="714356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этой схеме у нас есть три задачи - "Личный звонок клиенту", "Проверить покупку абонемента", "Пробное занятие"  и множество возможных результатов.</a:t>
            </a: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Рассмотрим возможные результаты по каждой задаче.</a:t>
            </a:r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8662" y="3857629"/>
            <a:ext cx="2000264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клиенту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29058" y="2714621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Запись на пробное занятие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29058" y="3214687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Отправлена информация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29058" y="3714753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Думает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9058" y="4214819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Перезвонить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9058" y="4714885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Сейчас не актуально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29058" y="5214951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29058" y="5715017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29058" y="6215083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Условный отказ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0" name="Straight Arrow Connector 49"/>
          <p:cNvCxnSpPr>
            <a:endCxn id="34" idx="1"/>
          </p:cNvCxnSpPr>
          <p:nvPr/>
        </p:nvCxnSpPr>
        <p:spPr>
          <a:xfrm rot="5400000" flipH="1" flipV="1">
            <a:off x="2911068" y="2911077"/>
            <a:ext cx="1035851" cy="100013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" idx="1"/>
          </p:cNvCxnSpPr>
          <p:nvPr/>
        </p:nvCxnSpPr>
        <p:spPr>
          <a:xfrm flipV="1">
            <a:off x="2928928" y="3393282"/>
            <a:ext cx="1000130" cy="75009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1"/>
          </p:cNvCxnSpPr>
          <p:nvPr/>
        </p:nvCxnSpPr>
        <p:spPr>
          <a:xfrm flipV="1">
            <a:off x="2928926" y="3893348"/>
            <a:ext cx="1000132" cy="3929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928926" y="4357695"/>
            <a:ext cx="1000132" cy="3571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3"/>
            <a:endCxn id="43" idx="1"/>
          </p:cNvCxnSpPr>
          <p:nvPr/>
        </p:nvCxnSpPr>
        <p:spPr>
          <a:xfrm>
            <a:off x="2928926" y="4536290"/>
            <a:ext cx="1000132" cy="35719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5" idx="1"/>
          </p:cNvCxnSpPr>
          <p:nvPr/>
        </p:nvCxnSpPr>
        <p:spPr>
          <a:xfrm>
            <a:off x="2928926" y="4714885"/>
            <a:ext cx="1000132" cy="67866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47" idx="1"/>
          </p:cNvCxnSpPr>
          <p:nvPr/>
        </p:nvCxnSpPr>
        <p:spPr>
          <a:xfrm>
            <a:off x="2928926" y="4929199"/>
            <a:ext cx="1000132" cy="964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8" idx="1"/>
          </p:cNvCxnSpPr>
          <p:nvPr/>
        </p:nvCxnSpPr>
        <p:spPr>
          <a:xfrm rot="16200000" flipH="1">
            <a:off x="2803910" y="5268529"/>
            <a:ext cx="1250165" cy="10001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428728" y="3386080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929058" y="224307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857224" y="1857365"/>
            <a:ext cx="285752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Пробное занятие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14876" y="1357298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14876" y="2357430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понравилось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14876" y="2857496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пришел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14876" y="1857363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0" name="Straight Arrow Connector 49"/>
          <p:cNvCxnSpPr>
            <a:endCxn id="34" idx="1"/>
          </p:cNvCxnSpPr>
          <p:nvPr/>
        </p:nvCxnSpPr>
        <p:spPr>
          <a:xfrm flipV="1">
            <a:off x="3714744" y="1535893"/>
            <a:ext cx="1000132" cy="4643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8" idx="1"/>
          </p:cNvCxnSpPr>
          <p:nvPr/>
        </p:nvCxnSpPr>
        <p:spPr>
          <a:xfrm>
            <a:off x="3714744" y="2357430"/>
            <a:ext cx="1000132" cy="17859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3" idx="3"/>
            <a:endCxn id="45" idx="1"/>
          </p:cNvCxnSpPr>
          <p:nvPr/>
        </p:nvCxnSpPr>
        <p:spPr>
          <a:xfrm flipV="1">
            <a:off x="3714744" y="2035958"/>
            <a:ext cx="1000132" cy="17859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1" idx="1"/>
          </p:cNvCxnSpPr>
          <p:nvPr/>
        </p:nvCxnSpPr>
        <p:spPr>
          <a:xfrm>
            <a:off x="3714744" y="2500306"/>
            <a:ext cx="1000132" cy="5357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57224" y="4143380"/>
            <a:ext cx="285752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14876" y="4071943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14876" y="4572009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купил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2" name="Straight Arrow Connector 61"/>
          <p:cNvCxnSpPr>
            <a:endCxn id="58" idx="1"/>
          </p:cNvCxnSpPr>
          <p:nvPr/>
        </p:nvCxnSpPr>
        <p:spPr>
          <a:xfrm flipV="1">
            <a:off x="3714744" y="4250538"/>
            <a:ext cx="1000132" cy="1071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1" idx="1"/>
          </p:cNvCxnSpPr>
          <p:nvPr/>
        </p:nvCxnSpPr>
        <p:spPr>
          <a:xfrm>
            <a:off x="3714744" y="4643446"/>
            <a:ext cx="1000132" cy="10715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714480" y="3671832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07605" y="1385816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72132" y="3571876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00694" y="85723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0722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57158" y="71435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После каждого результата может следовать только одна задача.</a:t>
            </a:r>
          </a:p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Рассмотрим следующий шаг каждого результата.</a:t>
            </a:r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2844" y="3143248"/>
            <a:ext cx="2000264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клиенту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43240" y="2000240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Запись на пробное занятие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43240" y="2500306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Отправлена информация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43240" y="3000372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Думает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43240" y="3500438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Перезвонить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43240" y="4000504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Сейчас не актуально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43240" y="4500570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43240" y="5000636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43240" y="5500702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Условный отказ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0" name="Straight Arrow Connector 49"/>
          <p:cNvCxnSpPr>
            <a:endCxn id="34" idx="1"/>
          </p:cNvCxnSpPr>
          <p:nvPr/>
        </p:nvCxnSpPr>
        <p:spPr>
          <a:xfrm rot="5400000" flipH="1" flipV="1">
            <a:off x="2125250" y="2196696"/>
            <a:ext cx="1035851" cy="100013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" idx="1"/>
          </p:cNvCxnSpPr>
          <p:nvPr/>
        </p:nvCxnSpPr>
        <p:spPr>
          <a:xfrm flipV="1">
            <a:off x="2143110" y="2678901"/>
            <a:ext cx="1000130" cy="75009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1"/>
          </p:cNvCxnSpPr>
          <p:nvPr/>
        </p:nvCxnSpPr>
        <p:spPr>
          <a:xfrm flipV="1">
            <a:off x="2143108" y="3178967"/>
            <a:ext cx="1000132" cy="3929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143108" y="3643314"/>
            <a:ext cx="1000132" cy="3571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3" idx="1"/>
          </p:cNvCxnSpPr>
          <p:nvPr/>
        </p:nvCxnSpPr>
        <p:spPr>
          <a:xfrm>
            <a:off x="2143108" y="3821909"/>
            <a:ext cx="1000132" cy="35719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5" idx="1"/>
          </p:cNvCxnSpPr>
          <p:nvPr/>
        </p:nvCxnSpPr>
        <p:spPr>
          <a:xfrm>
            <a:off x="2143108" y="4000504"/>
            <a:ext cx="1000132" cy="67866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47" idx="1"/>
          </p:cNvCxnSpPr>
          <p:nvPr/>
        </p:nvCxnSpPr>
        <p:spPr>
          <a:xfrm>
            <a:off x="2143108" y="4214818"/>
            <a:ext cx="1000132" cy="964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48" idx="1"/>
          </p:cNvCxnSpPr>
          <p:nvPr/>
        </p:nvCxnSpPr>
        <p:spPr>
          <a:xfrm rot="16200000" flipH="1">
            <a:off x="2018092" y="4554148"/>
            <a:ext cx="1250165" cy="10001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143636" y="2000240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Пробное занятие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43636" y="2500306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3636" y="4500570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2" name="Straight Arrow Connector 41"/>
          <p:cNvCxnSpPr>
            <a:stCxn id="34" idx="3"/>
            <a:endCxn id="31" idx="1"/>
          </p:cNvCxnSpPr>
          <p:nvPr/>
        </p:nvCxnSpPr>
        <p:spPr>
          <a:xfrm>
            <a:off x="5857884" y="2178835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57884" y="2714620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143636" y="3000372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857884" y="3214686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143636" y="3500438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857884" y="3714752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143636" y="4000504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857884" y="4214818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143636" y="5500702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857884" y="5715016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2910" y="2643182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14744" y="1500174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29388" y="150017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Следующий шаг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857884" y="4714884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214282" y="1857365"/>
            <a:ext cx="221457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Пробное занятие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00364" y="1285860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00364" y="2285992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понравилось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00364" y="2786058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пришел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00364" y="1785925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0" name="Straight Arrow Connector 49"/>
          <p:cNvCxnSpPr>
            <a:endCxn id="34" idx="1"/>
          </p:cNvCxnSpPr>
          <p:nvPr/>
        </p:nvCxnSpPr>
        <p:spPr>
          <a:xfrm flipV="1">
            <a:off x="2428860" y="1464455"/>
            <a:ext cx="571504" cy="4643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8" idx="1"/>
          </p:cNvCxnSpPr>
          <p:nvPr/>
        </p:nvCxnSpPr>
        <p:spPr>
          <a:xfrm>
            <a:off x="2428860" y="2428868"/>
            <a:ext cx="571504" cy="3571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3" idx="3"/>
            <a:endCxn id="45" idx="1"/>
          </p:cNvCxnSpPr>
          <p:nvPr/>
        </p:nvCxnSpPr>
        <p:spPr>
          <a:xfrm flipV="1">
            <a:off x="2428860" y="1964520"/>
            <a:ext cx="571504" cy="25003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1" idx="1"/>
          </p:cNvCxnSpPr>
          <p:nvPr/>
        </p:nvCxnSpPr>
        <p:spPr>
          <a:xfrm>
            <a:off x="2428860" y="2571744"/>
            <a:ext cx="571504" cy="3929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14282" y="3786190"/>
            <a:ext cx="2143140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00364" y="3857628"/>
            <a:ext cx="2714644" cy="35718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 абонемент</a:t>
            </a:r>
            <a:endParaRPr lang="uk-UA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000364" y="4357694"/>
            <a:ext cx="2714644" cy="357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купил абонемент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2" name="Straight Arrow Connector 61"/>
          <p:cNvCxnSpPr>
            <a:endCxn id="58" idx="1"/>
          </p:cNvCxnSpPr>
          <p:nvPr/>
        </p:nvCxnSpPr>
        <p:spPr>
          <a:xfrm flipV="1">
            <a:off x="2357422" y="4036223"/>
            <a:ext cx="642942" cy="1071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1" idx="1"/>
          </p:cNvCxnSpPr>
          <p:nvPr/>
        </p:nvCxnSpPr>
        <p:spPr>
          <a:xfrm>
            <a:off x="2357422" y="4429132"/>
            <a:ext cx="642942" cy="10715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72198" y="1785926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Проверить покупку абонемента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72198" y="2285992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72198" y="2786058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72198" y="4357694"/>
            <a:ext cx="2857520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 клиенту</a:t>
            </a:r>
            <a:endParaRPr lang="uk-UA" sz="1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7" name="Straight Arrow Connector 46"/>
          <p:cNvCxnSpPr>
            <a:stCxn id="45" idx="3"/>
            <a:endCxn id="32" idx="1"/>
          </p:cNvCxnSpPr>
          <p:nvPr/>
        </p:nvCxnSpPr>
        <p:spPr>
          <a:xfrm>
            <a:off x="5715008" y="1964520"/>
            <a:ext cx="35719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715008" y="2500306"/>
            <a:ext cx="35719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715008" y="3000372"/>
            <a:ext cx="35719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715008" y="4572008"/>
            <a:ext cx="35719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57224" y="1357298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7224" y="3286124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785794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14744" y="335756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15074" y="78579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Следующий шаг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86512" y="335756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Следующий шаг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1142984"/>
            <a:ext cx="7000924" cy="45005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такое CRM? Цели внедрения CRM....................................... 3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БЕТА версия и ОСНОВНАЯ ИДЕЯ ............................................... 5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Другие возможности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модуля.............................................. 9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понятия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модуля............................................... 11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Построение процессов взаимодействия с клиентами................ 13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Визуальные элементы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модуля ......................................... 24</a:t>
            </a:r>
          </a:p>
          <a:p>
            <a:pPr algn="ctr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Контакты................................................................................. 26</a:t>
            </a:r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Содержание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57158" y="642918"/>
            <a:ext cx="8501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Для некоторых результатов выполнения задач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актуально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вносить дополнительную информацию по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результату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например, результат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"Отказ" 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- дополнительная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- "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Причина отказа".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Такая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дополнительная информация в привязке к результату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нас </a:t>
            </a:r>
            <a:r>
              <a:rPr lang="ru-RU" smtClean="0">
                <a:latin typeface="Tahoma" pitchFamily="34" charset="0"/>
                <a:ea typeface="Tahoma" pitchFamily="34" charset="0"/>
                <a:cs typeface="Tahoma" pitchFamily="34" charset="0"/>
              </a:rPr>
              <a:t>в Отмечалке называется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– "дополнительным полем результата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".</a:t>
            </a:r>
          </a:p>
          <a:p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Рассмотрим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дополнительные поля для результатов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нашей схемы взаимодействия.</a:t>
            </a:r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16959" y="3759505"/>
            <a:ext cx="4441057" cy="2169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Запись на пробное занятие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Дата,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когда удобно посетить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Направления и группы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Дополнительная информация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uk-UA" dirty="0"/>
          </a:p>
        </p:txBody>
      </p:sp>
      <p:sp>
        <p:nvSpPr>
          <p:cNvPr id="42" name="TextBox 41"/>
          <p:cNvSpPr txBox="1"/>
          <p:nvPr/>
        </p:nvSpPr>
        <p:spPr>
          <a:xfrm>
            <a:off x="3786182" y="3243204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571736" y="1367039"/>
            <a:ext cx="4286280" cy="1061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Отправлена информация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Подробности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1736" y="3286124"/>
            <a:ext cx="428628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Думает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4938939"/>
            <a:ext cx="4286280" cy="1061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Сейчас не актуально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Причина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7620" y="814312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271462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058" y="4357694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357422" y="1214422"/>
            <a:ext cx="500066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Условный отказ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Причина (справочник)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 подходит расписание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Далеко добираться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Интересуют другие направления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Другое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Подробности (текст)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7422" y="5153253"/>
            <a:ext cx="5000660" cy="1061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Собирается купить абонемент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Какие абонементы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интересуют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714356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4653187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i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66575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Построение процессов взаимодействия с клиентами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2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57158" y="71435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После построения схемы процесса взаимодействия с клиентом, переходим к настройке данного процесса 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модуле системы автоматизации Отмечалка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uk-UA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4414" y="235743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Вставить </a:t>
            </a:r>
            <a:r>
              <a:rPr lang="ru-RU" dirty="0" err="1" smtClean="0">
                <a:solidFill>
                  <a:srgbClr val="FF0000"/>
                </a:solidFill>
              </a:rPr>
              <a:t>скрин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56013"/>
            <a:ext cx="9144000" cy="378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0" y="176027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" y="271462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Визуальные элементы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модуля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11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Визуальные элементы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CRM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модуля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71472" y="761510"/>
            <a:ext cx="72250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С внедрением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модуля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в систему добавлены:</a:t>
            </a:r>
            <a:endParaRPr lang="uk-U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uk-UA" dirty="0"/>
          </a:p>
        </p:txBody>
      </p:sp>
      <p:sp>
        <p:nvSpPr>
          <p:cNvPr id="28" name="TextBox 27"/>
          <p:cNvSpPr txBox="1"/>
          <p:nvPr/>
        </p:nvSpPr>
        <p:spPr>
          <a:xfrm>
            <a:off x="428596" y="1321435"/>
            <a:ext cx="8358246" cy="489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Отдельная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страница для работы с CRM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модулем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Возможность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создавать и просматривать задачи и звонки с любой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страницы,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используя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кнопки быстрого доступа к CRM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модулю, размещенные в шапке системы.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Оповещения</a:t>
            </a:r>
            <a:endParaRPr lang="uk-UA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Напоминания</a:t>
            </a:r>
            <a:endParaRPr lang="uk-UA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Возможность просматривать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звонки и задачи,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sms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 каждому клиенту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в меню по клиенту).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Общий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CRM отчет</a:t>
            </a:r>
            <a:endParaRPr lang="uk-UA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Настройки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модуля,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позволяющие организовать широкий спектр бизнес процессов: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Настройка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дополнительных справочников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Справочник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"Шаблоны задач"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Справочник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"Результаты выполнения задач"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Настройка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рабочих процессов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uk-UA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</a:t>
            </a:r>
            <a:endParaRPr lang="uk-UA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44" y="795484"/>
            <a:ext cx="8643998" cy="1347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0" dirty="0">
                <a:latin typeface="Tahoma" pitchFamily="34" charset="0"/>
                <a:ea typeface="Tahoma" pitchFamily="34" charset="0"/>
                <a:cs typeface="Tahoma" pitchFamily="34" charset="0"/>
              </a:rPr>
              <a:t>По всем вопросам Вы можете обратиться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 нам любым представленным ниже способом</a:t>
            </a:r>
            <a:r>
              <a:rPr lang="ru-RU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2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050" y="1928802"/>
            <a:ext cx="5378469" cy="338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Вопросы по подключению к системе: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+38 066 098 0205 (Александр)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otmechalka.promo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E-mail: promo@otmechalka.com</a:t>
            </a: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поддержка: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+38 099 568 0868 (Ирина)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otmechalka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E-mail: support@otmechalka.com</a:t>
            </a: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Вопросы по партнерству и развитию: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+38 098 070 7673 (Юрий)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yurii.sio2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+38 096 186 0502 (Виктория)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mt-expert</a:t>
            </a: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группа в Вконтакте: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www.vk.com/otmechalka_crm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страничка в Facebook: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www.facebook.com/Otmechalka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группа в Facebook: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www.facebook.com/groups/Otmechalka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E:\projects\sup\Презентация системы Отмечалка ppt\imgs\result\telepho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000240"/>
            <a:ext cx="864096" cy="864096"/>
          </a:xfrm>
          <a:prstGeom prst="rect">
            <a:avLst/>
          </a:prstGeom>
          <a:noFill/>
        </p:spPr>
      </p:pic>
      <p:pic>
        <p:nvPicPr>
          <p:cNvPr id="8" name="Picture 3" descr="E:\projects\sup\Презентация системы Отмечалка ppt\imgs\result\m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071810"/>
            <a:ext cx="864096" cy="864096"/>
          </a:xfrm>
          <a:prstGeom prst="rect">
            <a:avLst/>
          </a:prstGeom>
          <a:noFill/>
        </p:spPr>
      </p:pic>
      <p:pic>
        <p:nvPicPr>
          <p:cNvPr id="9" name="Picture 4" descr="E:\tmp\intern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286256"/>
            <a:ext cx="864096" cy="864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flipH="1" flipV="1">
            <a:off x="6472783" y="-1096"/>
            <a:ext cx="2664296" cy="504000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B6CBE4"/>
              </a:gs>
              <a:gs pos="50000">
                <a:srgbClr val="DEE7F2"/>
              </a:gs>
              <a:gs pos="100000">
                <a:srgbClr val="E9EFF7"/>
              </a:gs>
            </a:gsLst>
            <a:lin ang="16200000" scaled="1"/>
            <a:tileRect/>
          </a:gradFill>
          <a:ln w="9525">
            <a:solidFill>
              <a:srgbClr val="C5D5E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6515" y="-39196"/>
            <a:ext cx="241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dirty="0" smtClean="0">
                <a:solidFill>
                  <a:srgbClr val="4270A8"/>
                </a:solidFill>
                <a:latin typeface="Arial" pitchFamily="34" charset="0"/>
                <a:cs typeface="Arial" pitchFamily="34" charset="0"/>
              </a:rPr>
              <a:t>Отмечалка</a:t>
            </a:r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1484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4270A8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93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Контакты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8264" y="50804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6" name="Picture 3" descr="E:\projects\sup\images\logo_finis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5538" y="22034"/>
            <a:ext cx="476672" cy="476672"/>
          </a:xfrm>
          <a:prstGeom prst="rect">
            <a:avLst/>
          </a:prstGeom>
          <a:noFill/>
        </p:spPr>
      </p:pic>
      <p:pic>
        <p:nvPicPr>
          <p:cNvPr id="17" name="Picture 2" descr="http://www.webstudiotop.ru/images/1402741124_socset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5357826"/>
            <a:ext cx="1541477" cy="947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50030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Что такое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CRM?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Цели внедрения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endParaRPr lang="uk-UA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30" y="1928802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Что такое CRM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Цели внедрения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CRM?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5720" y="785794"/>
            <a:ext cx="857256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CRM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 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CRM-система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аббревиатура от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 англ. </a:t>
            </a:r>
            <a:r>
              <a:rPr lang="ru-RU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Customer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Relationship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переводится как Управление отношениями с клиентами.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Это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 программное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обеспечение, предназначенное для улучшения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взаимоотношени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й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клиентами, повышения их лояльности, автоматизации стратегий взаимодействия с клиентами, 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в частности,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2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повышения уровня продаж, оптимизации маркетинга и улучшения обслуживания клиентов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путём</a:t>
            </a:r>
            <a:r>
              <a:rPr lang="ru-RU" sz="22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u="sng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сохранения информации о клиентах и истории взаимоотношений с ними, установления и улучшения бизнес-процессов и последующего анализа результатов</a:t>
            </a:r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uk-UA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Rectangle 4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" y="250228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БЕТА версия и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ОСНОВНАЯ ИДЕЯ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9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4357694"/>
            <a:ext cx="761878" cy="746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66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Бета версия и основная идея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7158" y="5214950"/>
            <a:ext cx="1643074" cy="1285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модуль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Бета версия</a:t>
            </a:r>
            <a:endParaRPr lang="uk-UA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00232" y="4071942"/>
            <a:ext cx="2286016" cy="15716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Вопросы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Отзывы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Комментарии клиентов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14744" y="2857496"/>
            <a:ext cx="3143272" cy="1714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команды: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доработки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документация, новые идеи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86578" y="1500174"/>
            <a:ext cx="2214578" cy="17145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модуль</a:t>
            </a: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Релиз</a:t>
            </a:r>
            <a:endParaRPr lang="uk-UA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0148524">
            <a:off x="1491598" y="4991967"/>
            <a:ext cx="7785512" cy="23198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ounded Rectangle 19"/>
          <p:cNvSpPr/>
          <p:nvPr/>
        </p:nvSpPr>
        <p:spPr>
          <a:xfrm>
            <a:off x="357158" y="857232"/>
            <a:ext cx="442915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Данная версия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CRM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модуля является БЕТА версией</a:t>
            </a:r>
            <a:endParaRPr lang="uk-U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0067" y="4391488"/>
            <a:ext cx="576064" cy="5645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uk-UA" sz="66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3978" y="3258430"/>
            <a:ext cx="761878" cy="746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66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18259" y="3284984"/>
            <a:ext cx="576064" cy="5645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uk-UA" sz="66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-1" y="-24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Бета версия и основная идея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357158" y="1568223"/>
            <a:ext cx="2214578" cy="789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Исходная задача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7554" y="1568223"/>
            <a:ext cx="2214578" cy="789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57950" y="1568223"/>
            <a:ext cx="2286016" cy="789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Следующая задача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 flipV="1">
            <a:off x="5715008" y="1785926"/>
            <a:ext cx="500066" cy="47434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Rectangle 44"/>
          <p:cNvSpPr/>
          <p:nvPr/>
        </p:nvSpPr>
        <p:spPr>
          <a:xfrm>
            <a:off x="285720" y="2925545"/>
            <a:ext cx="200026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Исходная задача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57488" y="2925545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86314" y="2925545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 flipV="1">
            <a:off x="4357686" y="306842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6715140" y="2925545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Right Arrow 50"/>
          <p:cNvSpPr/>
          <p:nvPr/>
        </p:nvSpPr>
        <p:spPr>
          <a:xfrm flipV="1">
            <a:off x="2428860" y="306842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Right Arrow 51"/>
          <p:cNvSpPr/>
          <p:nvPr/>
        </p:nvSpPr>
        <p:spPr>
          <a:xfrm flipV="1">
            <a:off x="6286512" y="306842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Rectangle 52"/>
          <p:cNvSpPr/>
          <p:nvPr/>
        </p:nvSpPr>
        <p:spPr>
          <a:xfrm>
            <a:off x="6715140" y="4065164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ight Arrow 53"/>
          <p:cNvSpPr/>
          <p:nvPr/>
        </p:nvSpPr>
        <p:spPr>
          <a:xfrm rot="5400000" flipV="1">
            <a:off x="7209378" y="3645753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Rectangle 54"/>
          <p:cNvSpPr/>
          <p:nvPr/>
        </p:nvSpPr>
        <p:spPr>
          <a:xfrm>
            <a:off x="6786578" y="5208172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 rot="5400000" flipV="1">
            <a:off x="7209378" y="478876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Rectangle 56"/>
          <p:cNvSpPr/>
          <p:nvPr/>
        </p:nvSpPr>
        <p:spPr>
          <a:xfrm>
            <a:off x="4857752" y="5211561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 rot="10800000" flipV="1">
            <a:off x="6357950" y="5354437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Rectangle 58"/>
          <p:cNvSpPr/>
          <p:nvPr/>
        </p:nvSpPr>
        <p:spPr>
          <a:xfrm>
            <a:off x="2928926" y="5211561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 rot="10800000" flipV="1">
            <a:off x="4429124" y="5354437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Rectangle 60"/>
          <p:cNvSpPr/>
          <p:nvPr/>
        </p:nvSpPr>
        <p:spPr>
          <a:xfrm>
            <a:off x="2857488" y="4068553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 rot="16200000" flipV="1">
            <a:off x="3423164" y="478876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Right Arrow 62"/>
          <p:cNvSpPr/>
          <p:nvPr/>
        </p:nvSpPr>
        <p:spPr>
          <a:xfrm rot="16200000" flipV="1">
            <a:off x="3351726" y="3645753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Rectangle 63"/>
          <p:cNvSpPr/>
          <p:nvPr/>
        </p:nvSpPr>
        <p:spPr>
          <a:xfrm>
            <a:off x="4786314" y="4068553"/>
            <a:ext cx="1428760" cy="57489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ЦЕЛЬ!</a:t>
            </a:r>
            <a:endParaRPr lang="uk-UA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Right Arrow 65"/>
          <p:cNvSpPr/>
          <p:nvPr/>
        </p:nvSpPr>
        <p:spPr>
          <a:xfrm rot="5400000" flipV="1">
            <a:off x="5363646" y="3645753"/>
            <a:ext cx="357190" cy="34553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Right Arrow 66"/>
          <p:cNvSpPr/>
          <p:nvPr/>
        </p:nvSpPr>
        <p:spPr>
          <a:xfrm flipV="1">
            <a:off x="4357686" y="4211429"/>
            <a:ext cx="357190" cy="34553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Right Arrow 67"/>
          <p:cNvSpPr/>
          <p:nvPr/>
        </p:nvSpPr>
        <p:spPr>
          <a:xfrm rot="16200000" flipV="1">
            <a:off x="5351990" y="4788761"/>
            <a:ext cx="357190" cy="34553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Right Arrow 68"/>
          <p:cNvSpPr/>
          <p:nvPr/>
        </p:nvSpPr>
        <p:spPr>
          <a:xfrm rot="10800000" flipV="1">
            <a:off x="6296743" y="4222028"/>
            <a:ext cx="357190" cy="34553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TextBox 69"/>
          <p:cNvSpPr txBox="1"/>
          <p:nvPr/>
        </p:nvSpPr>
        <p:spPr>
          <a:xfrm>
            <a:off x="2772200" y="639529"/>
            <a:ext cx="3371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Основная идея</a:t>
            </a:r>
            <a:endParaRPr lang="uk-UA" sz="3600" u="sng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Right Arrow 70"/>
          <p:cNvSpPr/>
          <p:nvPr/>
        </p:nvSpPr>
        <p:spPr>
          <a:xfrm flipV="1">
            <a:off x="2714612" y="1785926"/>
            <a:ext cx="500066" cy="47434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1436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-1" y="-24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Бета версия и основная идея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2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42910" y="1857364"/>
            <a:ext cx="1643074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7488" y="1860753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Недозвон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6314" y="1860753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flipV="1">
            <a:off x="4357686" y="2003629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6715140" y="1860753"/>
            <a:ext cx="1384111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Недозвон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flipV="1">
            <a:off x="2428860" y="2003629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Right Arrow 22"/>
          <p:cNvSpPr/>
          <p:nvPr/>
        </p:nvSpPr>
        <p:spPr>
          <a:xfrm flipV="1">
            <a:off x="6286512" y="2003629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Rectangle 23"/>
          <p:cNvSpPr/>
          <p:nvPr/>
        </p:nvSpPr>
        <p:spPr>
          <a:xfrm>
            <a:off x="6715140" y="3000372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</a:t>
            </a:r>
            <a:endParaRPr lang="uk-UA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5400000" flipV="1">
            <a:off x="7209378" y="258096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Rectangle 25"/>
          <p:cNvSpPr/>
          <p:nvPr/>
        </p:nvSpPr>
        <p:spPr>
          <a:xfrm>
            <a:off x="6786578" y="4143380"/>
            <a:ext cx="1571636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Перезвонить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5400000" flipV="1">
            <a:off x="7209378" y="3723969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4857752" y="4146769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</a:t>
            </a:r>
            <a:endParaRPr lang="uk-UA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10800000" flipV="1">
            <a:off x="6357950" y="4289645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Rectangle 29"/>
          <p:cNvSpPr/>
          <p:nvPr/>
        </p:nvSpPr>
        <p:spPr>
          <a:xfrm>
            <a:off x="2714612" y="4218207"/>
            <a:ext cx="1598425" cy="57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Перезвонить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10800000" flipV="1">
            <a:off x="4429124" y="4289645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Rectangle 31"/>
          <p:cNvSpPr/>
          <p:nvPr/>
        </p:nvSpPr>
        <p:spPr>
          <a:xfrm>
            <a:off x="2857488" y="3003761"/>
            <a:ext cx="1428760" cy="574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звонок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6200000" flipV="1">
            <a:off x="3423164" y="3723969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Right Arrow 33"/>
          <p:cNvSpPr/>
          <p:nvPr/>
        </p:nvSpPr>
        <p:spPr>
          <a:xfrm rot="16200000" flipV="1">
            <a:off x="3351726" y="2580961"/>
            <a:ext cx="357190" cy="34553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TextBox 39"/>
          <p:cNvSpPr txBox="1"/>
          <p:nvPr/>
        </p:nvSpPr>
        <p:spPr>
          <a:xfrm>
            <a:off x="289629" y="905516"/>
            <a:ext cx="892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схемы процесса взаимодействия с клиентом</a:t>
            </a:r>
            <a:endParaRPr lang="uk-UA" sz="2800" u="sng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57752" y="3003761"/>
            <a:ext cx="1428760" cy="5748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Купил!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</a:t>
            </a:r>
            <a:endParaRPr lang="uk-UA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4348" y="3003761"/>
            <a:ext cx="1500198" cy="5748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Отказался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</a:t>
            </a:r>
            <a:endParaRPr lang="uk-UA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2910" y="5286388"/>
            <a:ext cx="785818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Stay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them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until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they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buy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or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die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"Оставайся с ними, пока они не купят или не умрут"</a:t>
            </a:r>
            <a:endParaRPr lang="uk-U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Rectangle 4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" y="250228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Другие возможности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CRM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модуля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1290464" cy="1290464"/>
          </a:xfrm>
          <a:prstGeom prst="rect">
            <a:avLst/>
          </a:prstGeom>
          <a:noFill/>
        </p:spPr>
      </p:pic>
      <p:pic>
        <p:nvPicPr>
          <p:cNvPr id="9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1117</Words>
  <Application>Microsoft Office PowerPoint</Application>
  <PresentationFormat>On-screen Show (4:3)</PresentationFormat>
  <Paragraphs>329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Vivi</dc:creator>
  <cp:lastModifiedBy>Vivi</cp:lastModifiedBy>
  <cp:revision>137</cp:revision>
  <dcterms:created xsi:type="dcterms:W3CDTF">2015-08-08T06:16:30Z</dcterms:created>
  <dcterms:modified xsi:type="dcterms:W3CDTF">2015-08-10T16:20:48Z</dcterms:modified>
</cp:coreProperties>
</file>