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84" r:id="rId1"/>
  </p:sldMasterIdLst>
  <p:notesMasterIdLst>
    <p:notesMasterId r:id="rId46"/>
  </p:notesMasterIdLst>
  <p:sldIdLst>
    <p:sldId id="256" r:id="rId2"/>
    <p:sldId id="257" r:id="rId3"/>
    <p:sldId id="258" r:id="rId4"/>
    <p:sldId id="266" r:id="rId5"/>
    <p:sldId id="267" r:id="rId6"/>
    <p:sldId id="261" r:id="rId7"/>
    <p:sldId id="260" r:id="rId8"/>
    <p:sldId id="306" r:id="rId9"/>
    <p:sldId id="268" r:id="rId10"/>
    <p:sldId id="290" r:id="rId11"/>
    <p:sldId id="270" r:id="rId12"/>
    <p:sldId id="271" r:id="rId13"/>
    <p:sldId id="273" r:id="rId14"/>
    <p:sldId id="289" r:id="rId15"/>
    <p:sldId id="311" r:id="rId16"/>
    <p:sldId id="312" r:id="rId17"/>
    <p:sldId id="291" r:id="rId18"/>
    <p:sldId id="274" r:id="rId19"/>
    <p:sldId id="276" r:id="rId20"/>
    <p:sldId id="275" r:id="rId21"/>
    <p:sldId id="277" r:id="rId22"/>
    <p:sldId id="278" r:id="rId23"/>
    <p:sldId id="282" r:id="rId24"/>
    <p:sldId id="281" r:id="rId25"/>
    <p:sldId id="298" r:id="rId26"/>
    <p:sldId id="299" r:id="rId27"/>
    <p:sldId id="300" r:id="rId28"/>
    <p:sldId id="292" r:id="rId29"/>
    <p:sldId id="293" r:id="rId30"/>
    <p:sldId id="294" r:id="rId31"/>
    <p:sldId id="302" r:id="rId32"/>
    <p:sldId id="304" r:id="rId33"/>
    <p:sldId id="305" r:id="rId34"/>
    <p:sldId id="307" r:id="rId35"/>
    <p:sldId id="308" r:id="rId36"/>
    <p:sldId id="309" r:id="rId37"/>
    <p:sldId id="313" r:id="rId38"/>
    <p:sldId id="314" r:id="rId39"/>
    <p:sldId id="284" r:id="rId40"/>
    <p:sldId id="286" r:id="rId41"/>
    <p:sldId id="297" r:id="rId42"/>
    <p:sldId id="285" r:id="rId43"/>
    <p:sldId id="310" r:id="rId44"/>
    <p:sldId id="296" r:id="rId4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396293"/>
    <a:srgbClr val="1E3E65"/>
    <a:srgbClr val="3A6FB0"/>
    <a:srgbClr val="2F5C93"/>
    <a:srgbClr val="7399C7"/>
    <a:srgbClr val="D1D1D1"/>
    <a:srgbClr val="C6F4F6"/>
    <a:srgbClr val="B6FAFC"/>
    <a:srgbClr val="D4F8F8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931" autoAdjust="0"/>
    <p:restoredTop sz="99405" autoAdjust="0"/>
  </p:normalViewPr>
  <p:slideViewPr>
    <p:cSldViewPr>
      <p:cViewPr>
        <p:scale>
          <a:sx n="100" d="100"/>
          <a:sy n="100" d="100"/>
        </p:scale>
        <p:origin x="-1140" y="-82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9" d="100"/>
          <a:sy n="89" d="100"/>
        </p:scale>
        <p:origin x="-3078" y="-10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BB61D2-13ED-404F-949A-20055762416D}" type="datetimeFigureOut">
              <a:rPr lang="uk-UA" smtClean="0"/>
              <a:pPr/>
              <a:t>29.01.2016</a:t>
            </a:fld>
            <a:endParaRPr lang="uk-U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42C06D-BF1F-45AF-8897-83D64D22954B}" type="slidenum">
              <a:rPr lang="uk-UA" smtClean="0"/>
              <a:pPr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2C06D-BF1F-45AF-8897-83D64D22954B}" type="slidenum">
              <a:rPr lang="uk-UA" smtClean="0"/>
              <a:pPr/>
              <a:t>1</a:t>
            </a:fld>
            <a:endParaRPr lang="uk-UA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2C06D-BF1F-45AF-8897-83D64D22954B}" type="slidenum">
              <a:rPr lang="uk-UA" smtClean="0"/>
              <a:pPr/>
              <a:t>2</a:t>
            </a:fld>
            <a:endParaRPr lang="uk-UA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2C06D-BF1F-45AF-8897-83D64D22954B}" type="slidenum">
              <a:rPr lang="uk-UA" smtClean="0"/>
              <a:pPr/>
              <a:t>3</a:t>
            </a:fld>
            <a:endParaRPr lang="uk-UA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2C06D-BF1F-45AF-8897-83D64D22954B}" type="slidenum">
              <a:rPr lang="uk-UA" smtClean="0"/>
              <a:pPr/>
              <a:t>12</a:t>
            </a:fld>
            <a:endParaRPr lang="uk-U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uk-U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uk-U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6D21E-C7E9-4BB8-8EC8-E880B9F53051}" type="datetimeFigureOut">
              <a:rPr lang="ru-RU" smtClean="0"/>
              <a:pPr/>
              <a:t>29.01.2016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3849C-3031-4987-A7A4-4B0CA15B4D6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uk-U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uk-U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6D21E-C7E9-4BB8-8EC8-E880B9F53051}" type="datetimeFigureOut">
              <a:rPr lang="ru-RU" smtClean="0"/>
              <a:pPr/>
              <a:t>29.01.2016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3849C-3031-4987-A7A4-4B0CA15B4D6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uk-U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uk-U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6D21E-C7E9-4BB8-8EC8-E880B9F53051}" type="datetimeFigureOut">
              <a:rPr lang="ru-RU" smtClean="0"/>
              <a:pPr/>
              <a:t>29.01.2016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3849C-3031-4987-A7A4-4B0CA15B4D6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uk-U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uk-U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6D21E-C7E9-4BB8-8EC8-E880B9F53051}" type="datetimeFigureOut">
              <a:rPr lang="ru-RU" smtClean="0"/>
              <a:pPr/>
              <a:t>29.01.2016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3849C-3031-4987-A7A4-4B0CA15B4D6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uk-U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6D21E-C7E9-4BB8-8EC8-E880B9F53051}" type="datetimeFigureOut">
              <a:rPr lang="ru-RU" smtClean="0"/>
              <a:pPr/>
              <a:t>29.01.2016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3849C-3031-4987-A7A4-4B0CA15B4D6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uk-U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uk-U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uk-U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6D21E-C7E9-4BB8-8EC8-E880B9F53051}" type="datetimeFigureOut">
              <a:rPr lang="ru-RU" smtClean="0"/>
              <a:pPr/>
              <a:t>29.01.2016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3849C-3031-4987-A7A4-4B0CA15B4D6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uk-U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uk-U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uk-U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6D21E-C7E9-4BB8-8EC8-E880B9F53051}" type="datetimeFigureOut">
              <a:rPr lang="ru-RU" smtClean="0"/>
              <a:pPr/>
              <a:t>29.01.2016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3849C-3031-4987-A7A4-4B0CA15B4D6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uk-U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6D21E-C7E9-4BB8-8EC8-E880B9F53051}" type="datetimeFigureOut">
              <a:rPr lang="ru-RU" smtClean="0"/>
              <a:pPr/>
              <a:t>29.01.2016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3849C-3031-4987-A7A4-4B0CA15B4D6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6D21E-C7E9-4BB8-8EC8-E880B9F53051}" type="datetimeFigureOut">
              <a:rPr lang="ru-RU" smtClean="0"/>
              <a:pPr/>
              <a:t>29.01.2016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3849C-3031-4987-A7A4-4B0CA15B4D6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uk-U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uk-U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6D21E-C7E9-4BB8-8EC8-E880B9F53051}" type="datetimeFigureOut">
              <a:rPr lang="ru-RU" smtClean="0"/>
              <a:pPr/>
              <a:t>29.01.2016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3849C-3031-4987-A7A4-4B0CA15B4D6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uk-U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6D21E-C7E9-4BB8-8EC8-E880B9F53051}" type="datetimeFigureOut">
              <a:rPr lang="ru-RU" smtClean="0"/>
              <a:pPr/>
              <a:t>29.01.2016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3849C-3031-4987-A7A4-4B0CA15B4D6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uk-U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uk-U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D6D21E-C7E9-4BB8-8EC8-E880B9F53051}" type="datetimeFigureOut">
              <a:rPr lang="ru-RU" smtClean="0"/>
              <a:pPr/>
              <a:t>29.01.2016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53849C-3031-4987-A7A4-4B0CA15B4D6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tmechalka.com/reg" TargetMode="External"/><Relationship Id="rId7" Type="http://schemas.openxmlformats.org/officeDocument/2006/relationships/image" Target="../media/image5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12.png"/><Relationship Id="rId7" Type="http://schemas.openxmlformats.org/officeDocument/2006/relationships/image" Target="../media/image56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12.png"/><Relationship Id="rId4" Type="http://schemas.openxmlformats.org/officeDocument/2006/relationships/image" Target="../media/image6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6.png"/><Relationship Id="rId7" Type="http://schemas.openxmlformats.org/officeDocument/2006/relationships/image" Target="../media/image79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Relationship Id="rId9" Type="http://schemas.openxmlformats.org/officeDocument/2006/relationships/image" Target="../media/image8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8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otmechalka.com/reg" TargetMode="External"/><Relationship Id="rId7" Type="http://schemas.openxmlformats.org/officeDocument/2006/relationships/image" Target="../media/image12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png"/><Relationship Id="rId5" Type="http://schemas.openxmlformats.org/officeDocument/2006/relationships/hyperlink" Target="https://otmechalka.com/news" TargetMode="External"/><Relationship Id="rId4" Type="http://schemas.openxmlformats.org/officeDocument/2006/relationships/hyperlink" Target="https://otmechalka.com/index/page/obuchayucshie-i-oznakomitelnye-prezentacii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mailto:support@otmechalka.com" TargetMode="External"/><Relationship Id="rId2" Type="http://schemas.openxmlformats.org/officeDocument/2006/relationships/hyperlink" Target="https://otmechalka.com/re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hyperlink" Target="https://otmechalka.com/index/page/crm-upravlenie-zadachami-zvonkami-napominaniyami" TargetMode="External"/><Relationship Id="rId13" Type="http://schemas.openxmlformats.org/officeDocument/2006/relationships/image" Target="../media/image122.jpeg"/><Relationship Id="rId3" Type="http://schemas.openxmlformats.org/officeDocument/2006/relationships/hyperlink" Target="https://otmechalka.com/index/page/video-spravka-po-rabote-v-sisteme-avtomatizacii-ucheta-posetitelej-otmechalka" TargetMode="External"/><Relationship Id="rId7" Type="http://schemas.openxmlformats.org/officeDocument/2006/relationships/hyperlink" Target="https://otmechalka.com/index/page/vnedrenie-sistemy-otmechalka" TargetMode="External"/><Relationship Id="rId12" Type="http://schemas.openxmlformats.org/officeDocument/2006/relationships/image" Target="../media/image121.jpeg"/><Relationship Id="rId2" Type="http://schemas.openxmlformats.org/officeDocument/2006/relationships/hyperlink" Target="https://otmechalka.com/index/page/faq-ru" TargetMode="External"/><Relationship Id="rId16" Type="http://schemas.openxmlformats.org/officeDocument/2006/relationships/image" Target="../media/image125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iki.otmechalka.com/ru/kak-nachat-rabotu-v-otmechalke" TargetMode="External"/><Relationship Id="rId11" Type="http://schemas.openxmlformats.org/officeDocument/2006/relationships/image" Target="../media/image120.png"/><Relationship Id="rId5" Type="http://schemas.openxmlformats.org/officeDocument/2006/relationships/hyperlink" Target="https://otmechalka.com/index/page/rukovodstvo-polzovatelya-po-sisteme-avtomatizacii-otmechalka" TargetMode="External"/><Relationship Id="rId15" Type="http://schemas.openxmlformats.org/officeDocument/2006/relationships/image" Target="../media/image124.jpeg"/><Relationship Id="rId10" Type="http://schemas.openxmlformats.org/officeDocument/2006/relationships/image" Target="../media/image119.png"/><Relationship Id="rId4" Type="http://schemas.openxmlformats.org/officeDocument/2006/relationships/hyperlink" Target="https://otmechalka.com/index/page/vebinary-crm-servisa-otmechalka" TargetMode="External"/><Relationship Id="rId9" Type="http://schemas.openxmlformats.org/officeDocument/2006/relationships/image" Target="../media/image12.png"/><Relationship Id="rId14" Type="http://schemas.openxmlformats.org/officeDocument/2006/relationships/image" Target="../media/image123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hyperlink" Target="http://www.facebook.com/Otmechalka" TargetMode="External"/><Relationship Id="rId7" Type="http://schemas.openxmlformats.org/officeDocument/2006/relationships/image" Target="../media/image50.png"/><Relationship Id="rId2" Type="http://schemas.openxmlformats.org/officeDocument/2006/relationships/hyperlink" Target="http://www.vk.com/otmechalka_crm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hyperlink" Target="http://www.facebook.com/groups/Otmechalka" TargetMode="External"/><Relationship Id="rId9" Type="http://schemas.openxmlformats.org/officeDocument/2006/relationships/image" Target="../media/image1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18" Type="http://schemas.openxmlformats.org/officeDocument/2006/relationships/image" Target="../media/image12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" Type="http://schemas.openxmlformats.org/officeDocument/2006/relationships/image" Target="../media/image15.png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42.png"/><Relationship Id="rId7" Type="http://schemas.openxmlformats.org/officeDocument/2006/relationships/image" Target="../media/image45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0" name="Rectangle 9"/>
          <p:cNvSpPr/>
          <p:nvPr/>
        </p:nvSpPr>
        <p:spPr>
          <a:xfrm>
            <a:off x="0" y="1772816"/>
            <a:ext cx="9144000" cy="3240360"/>
          </a:xfrm>
          <a:prstGeom prst="rect">
            <a:avLst/>
          </a:prstGeom>
          <a:gradFill flip="none" rotWithShape="1">
            <a:gsLst>
              <a:gs pos="0">
                <a:srgbClr val="1E3E65"/>
              </a:gs>
              <a:gs pos="50000">
                <a:srgbClr val="2F5C93"/>
              </a:gs>
              <a:gs pos="100000">
                <a:srgbClr val="3A6FB0"/>
              </a:gs>
            </a:gsLst>
            <a:lin ang="16200000" scaled="1"/>
            <a:tileRect/>
          </a:gradFill>
          <a:ln w="12700">
            <a:solidFill>
              <a:srgbClr val="3962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7" name="TextBox 6"/>
          <p:cNvSpPr txBox="1"/>
          <p:nvPr/>
        </p:nvSpPr>
        <p:spPr>
          <a:xfrm>
            <a:off x="7283619" y="6550223"/>
            <a:ext cx="18603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2060"/>
                </a:solidFill>
                <a:latin typeface="Garamond" pitchFamily="18" charset="0"/>
              </a:rPr>
              <a:t>www.otmechalka.com</a:t>
            </a:r>
            <a:endParaRPr lang="ru-RU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0" y="3421449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Система Автоматизации учета посетителей</a:t>
            </a:r>
          </a:p>
          <a:p>
            <a:pPr algn="ctr">
              <a:lnSpc>
                <a:spcPct val="150000"/>
              </a:lnSpc>
            </a:pP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 Спортивных и Обучающих Центрах</a:t>
            </a:r>
            <a:endParaRPr lang="uk-UA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2433082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Отмечалка</a:t>
            </a:r>
            <a:endParaRPr lang="uk-UA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E:\projects\sup\images\logo_finish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2138536"/>
            <a:ext cx="1290464" cy="1290464"/>
          </a:xfrm>
          <a:prstGeom prst="rect">
            <a:avLst/>
          </a:prstGeom>
          <a:noFill/>
        </p:spPr>
      </p:pic>
      <p:pic>
        <p:nvPicPr>
          <p:cNvPr id="2051" name="Picture 3" descr="E:\projects\sup\Презентация системы Отмечалка ppt\imgs\result\figh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70277" y="5229200"/>
            <a:ext cx="1622003" cy="1240355"/>
          </a:xfrm>
          <a:prstGeom prst="rect">
            <a:avLst/>
          </a:prstGeom>
          <a:ln>
            <a:noFill/>
          </a:ln>
          <a:effectLst>
            <a:outerShdw blurRad="1143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2" name="Picture 4" descr="E:\projects\sup\Презентация системы Отмечалка ppt\imgs\result\children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40593" y="5229410"/>
            <a:ext cx="1623495" cy="1241496"/>
          </a:xfrm>
          <a:prstGeom prst="rect">
            <a:avLst/>
          </a:prstGeom>
          <a:ln>
            <a:noFill/>
          </a:ln>
          <a:effectLst>
            <a:outerShdw blurRad="1143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3" name="Picture 5" descr="E:\projects\sup\Презентация системы Отмечалка ppt\imgs\result\pool3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00254" y="5229776"/>
            <a:ext cx="1620218" cy="1238990"/>
          </a:xfrm>
          <a:prstGeom prst="rect">
            <a:avLst/>
          </a:prstGeom>
          <a:ln>
            <a:noFill/>
          </a:ln>
          <a:effectLst>
            <a:outerShdw blurRad="1143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4" name="Picture 6" descr="E:\projects\sup\Презентация системы Отмечалка ppt\imgs\result\reception-main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45226" y="292397"/>
            <a:ext cx="1618862" cy="1237953"/>
          </a:xfrm>
          <a:prstGeom prst="rect">
            <a:avLst/>
          </a:prstGeom>
          <a:ln>
            <a:noFill/>
          </a:ln>
          <a:effectLst>
            <a:outerShdw blurRad="1143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7" name="Picture 9" descr="E:\projects\sup\Презентация системы Отмечалка ppt\imgs\result\fitness-main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14562" y="5229776"/>
            <a:ext cx="1621334" cy="1239844"/>
          </a:xfrm>
          <a:prstGeom prst="rect">
            <a:avLst/>
          </a:prstGeom>
          <a:ln>
            <a:noFill/>
          </a:ln>
          <a:effectLst>
            <a:outerShdw blurRad="1143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8" name="Picture 10" descr="E:\projects\sup\Презентация системы Отмечалка ppt\imgs\result\dance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019122" y="292408"/>
            <a:ext cx="1616774" cy="1236356"/>
          </a:xfrm>
          <a:prstGeom prst="rect">
            <a:avLst/>
          </a:prstGeom>
          <a:ln>
            <a:noFill/>
          </a:ln>
          <a:effectLst>
            <a:outerShdw blurRad="1143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9" name="Picture 11" descr="E:\projects\sup\Презентация системы Отмечалка ppt\imgs\result\trening3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92154" y="291721"/>
            <a:ext cx="1615550" cy="1235421"/>
          </a:xfrm>
          <a:prstGeom prst="rect">
            <a:avLst/>
          </a:prstGeom>
          <a:ln>
            <a:noFill/>
          </a:ln>
          <a:effectLst>
            <a:outerShdw blurRad="1143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5" name="Picture 7" descr="E:\projects\sup\Презентация системы Отмечалка ppt\imgs\result\dance5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470946" y="289226"/>
            <a:ext cx="1621334" cy="1239844"/>
          </a:xfrm>
          <a:prstGeom prst="rect">
            <a:avLst/>
          </a:prstGeom>
          <a:ln>
            <a:noFill/>
          </a:ln>
          <a:effectLst>
            <a:outerShdw blurRad="1143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6" name="Picture 8" descr="E:\projects\sup\Презентация системы Отмечалка ppt\imgs\result\dance1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198543" y="290333"/>
            <a:ext cx="1621929" cy="1240299"/>
          </a:xfrm>
          <a:prstGeom prst="rect">
            <a:avLst/>
          </a:prstGeom>
          <a:ln>
            <a:noFill/>
          </a:ln>
          <a:effectLst>
            <a:outerShdw blurRad="1143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Picture 2" descr="E:\projects\sup\Презентация системы Отмечалка ppt\imgs\result\fitness3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86341" y="5229776"/>
            <a:ext cx="1621363" cy="1239866"/>
          </a:xfrm>
          <a:prstGeom prst="rect">
            <a:avLst/>
          </a:prstGeom>
          <a:ln>
            <a:noFill/>
          </a:ln>
          <a:effectLst>
            <a:outerShdw blurRad="1143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0" name="Rectangle 19"/>
          <p:cNvSpPr/>
          <p:nvPr/>
        </p:nvSpPr>
        <p:spPr>
          <a:xfrm>
            <a:off x="0" y="2024844"/>
            <a:ext cx="9144000" cy="2808312"/>
          </a:xfrm>
          <a:prstGeom prst="rect">
            <a:avLst/>
          </a:prstGeom>
          <a:gradFill flip="none" rotWithShape="1">
            <a:gsLst>
              <a:gs pos="0">
                <a:srgbClr val="1E3E65"/>
              </a:gs>
              <a:gs pos="50000">
                <a:srgbClr val="2F5C93"/>
              </a:gs>
              <a:gs pos="100000">
                <a:srgbClr val="3A6FB0"/>
              </a:gs>
            </a:gsLst>
            <a:lin ang="16200000" scaled="1"/>
            <a:tileRect/>
          </a:gradFill>
          <a:ln w="12700">
            <a:solidFill>
              <a:srgbClr val="3962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TextBox 3"/>
          <p:cNvSpPr txBox="1"/>
          <p:nvPr/>
        </p:nvSpPr>
        <p:spPr>
          <a:xfrm>
            <a:off x="7283619" y="6550223"/>
            <a:ext cx="18603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2060"/>
                </a:solidFill>
                <a:latin typeface="Garamond" pitchFamily="18" charset="0"/>
              </a:rPr>
              <a:t>www.otmechalka.com</a:t>
            </a:r>
            <a:endParaRPr lang="ru-RU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3214686"/>
            <a:ext cx="9144000" cy="570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Описание основных возможностей</a:t>
            </a:r>
            <a:endParaRPr lang="uk-UA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2433082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Работа с Системой</a:t>
            </a:r>
            <a:endParaRPr lang="uk-UA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7" name="Picture 2" descr="E:\projects\sup\images\logo_finish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2138536"/>
            <a:ext cx="1290464" cy="1290464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32" y="5143512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dirty="0" smtClean="0">
                <a:solidFill>
                  <a:srgbClr val="396293"/>
                </a:solidFill>
                <a:effectLst>
                  <a:outerShdw blurRad="50800" dist="254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Подробно ознакомиться с возможностями Системы</a:t>
            </a:r>
            <a:r>
              <a:rPr lang="en-US" sz="1500" dirty="0" smtClean="0">
                <a:solidFill>
                  <a:srgbClr val="396293"/>
                </a:solidFill>
                <a:effectLst>
                  <a:outerShdw blurRad="50800" dist="254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1500" dirty="0" smtClean="0">
                <a:solidFill>
                  <a:srgbClr val="396293"/>
                </a:solidFill>
                <a:effectLst>
                  <a:outerShdw blurRad="50800" dist="254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и начать работу Вы сможете</a:t>
            </a:r>
            <a:endParaRPr lang="en-US" sz="1500" dirty="0" smtClean="0">
              <a:solidFill>
                <a:srgbClr val="396293"/>
              </a:solidFill>
              <a:effectLst>
                <a:outerShdw blurRad="50800" dist="254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ru-RU" sz="1500" dirty="0" smtClean="0">
                <a:solidFill>
                  <a:srgbClr val="396293"/>
                </a:solidFill>
                <a:effectLst>
                  <a:outerShdw blurRad="50800" dist="254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после регистрации на сайте </a:t>
            </a:r>
            <a:r>
              <a:rPr lang="en-US" sz="1500" dirty="0" smtClean="0">
                <a:solidFill>
                  <a:srgbClr val="396293"/>
                </a:solidFill>
                <a:effectLst>
                  <a:outerShdw blurRad="50800" dist="254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  <a:hlinkClick r:id="rId3"/>
              </a:rPr>
              <a:t>www.otmechalka.com/reg</a:t>
            </a:r>
            <a:r>
              <a:rPr lang="en-US" sz="1500" dirty="0" smtClean="0">
                <a:solidFill>
                  <a:srgbClr val="396293"/>
                </a:solidFill>
                <a:effectLst>
                  <a:outerShdw blurRad="50800" dist="254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endParaRPr lang="ru-RU" sz="1500" dirty="0" smtClean="0">
              <a:solidFill>
                <a:srgbClr val="396293"/>
              </a:solidFill>
              <a:effectLst>
                <a:outerShdw blurRad="50800" dist="254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ru-RU" sz="1500" dirty="0" smtClean="0">
                <a:solidFill>
                  <a:srgbClr val="396293"/>
                </a:solidFill>
                <a:effectLst>
                  <a:outerShdw blurRad="50800" dist="254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Так же на сайте доступно видео-руководство по работе с Системой.</a:t>
            </a:r>
          </a:p>
          <a:p>
            <a:pPr algn="ctr"/>
            <a:r>
              <a:rPr lang="ru-RU" sz="1500" dirty="0" smtClean="0">
                <a:solidFill>
                  <a:srgbClr val="396293"/>
                </a:solidFill>
                <a:effectLst>
                  <a:outerShdw blurRad="50800" dist="254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Информацию об обновлениях смотрите в разделе «Новости».</a:t>
            </a:r>
            <a:endParaRPr lang="uk-UA" sz="1500" dirty="0" smtClean="0">
              <a:solidFill>
                <a:srgbClr val="396293"/>
              </a:solidFill>
              <a:effectLst>
                <a:outerShdw blurRad="50800" dist="254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098" name="Picture 2" descr="E:\projects\sup\Презентация системы Отмечалка ppt\imgs\result\scane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260648"/>
            <a:ext cx="1133173" cy="1584176"/>
          </a:xfrm>
          <a:prstGeom prst="rect">
            <a:avLst/>
          </a:prstGeom>
          <a:ln>
            <a:noFill/>
          </a:ln>
          <a:effectLst>
            <a:outerShdw blurRad="1143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099" name="Picture 3" descr="E:\projects\sup\Презентация системы Отмечалка ppt\imgs\result\sms-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55776" y="188640"/>
            <a:ext cx="1103578" cy="1700808"/>
          </a:xfrm>
          <a:prstGeom prst="rect">
            <a:avLst/>
          </a:prstGeom>
          <a:ln>
            <a:noFill/>
          </a:ln>
          <a:effectLst>
            <a:outerShdw blurRad="1143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101" name="Picture 5" descr="E:\projects\sup\Презентация системы Отмечалка ppt\imgs\result\internet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20272" y="260648"/>
            <a:ext cx="1584176" cy="1584176"/>
          </a:xfrm>
          <a:prstGeom prst="rect">
            <a:avLst/>
          </a:prstGeom>
          <a:ln>
            <a:noFill/>
          </a:ln>
          <a:effectLst>
            <a:outerShdw blurRad="114300" algn="tl" rotWithShape="0">
              <a:srgbClr val="000000">
                <a:alpha val="70000"/>
              </a:srgbClr>
            </a:outerShdw>
          </a:effectLst>
        </p:spPr>
      </p:pic>
      <p:sp>
        <p:nvSpPr>
          <p:cNvPr id="18" name="Up Arrow 17"/>
          <p:cNvSpPr/>
          <p:nvPr/>
        </p:nvSpPr>
        <p:spPr>
          <a:xfrm rot="20216009">
            <a:off x="8115717" y="1519620"/>
            <a:ext cx="268445" cy="444106"/>
          </a:xfrm>
          <a:prstGeom prst="upArrow">
            <a:avLst>
              <a:gd name="adj1" fmla="val 27324"/>
              <a:gd name="adj2" fmla="val 121661"/>
            </a:avLst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102" name="Picture 6" descr="E:\projects\sup\Презентация системы Отмечалка ppt\imgs\result\notebook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83968" y="260648"/>
            <a:ext cx="2088232" cy="1641350"/>
          </a:xfrm>
          <a:prstGeom prst="rect">
            <a:avLst/>
          </a:prstGeom>
          <a:ln>
            <a:noFill/>
          </a:ln>
          <a:effectLst>
            <a:outerShdw blurRad="1143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7" y="3465631"/>
            <a:ext cx="4286281" cy="1749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395536" y="692696"/>
            <a:ext cx="83529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После регистрации на сайте Системы, для Вашей организации создается отдельный сайт,</a:t>
            </a:r>
          </a:p>
          <a:p>
            <a:r>
              <a:rPr lang="ru-RU" sz="15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доступный по адресу </a:t>
            </a:r>
            <a:r>
              <a:rPr lang="en-US" sz="1500" u="sng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[</a:t>
            </a:r>
            <a:r>
              <a:rPr lang="ru-RU" sz="1500" u="sng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субдомен</a:t>
            </a:r>
            <a:r>
              <a:rPr lang="en-US" sz="1500" u="sng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].</a:t>
            </a:r>
            <a:r>
              <a:rPr lang="en-US" sz="1500" u="sng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otmechalka.com</a:t>
            </a:r>
            <a:r>
              <a:rPr lang="ru-RU" sz="15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endParaRPr lang="en-US" sz="15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ru-RU" sz="15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"Субдомен" - название, которое Вы вводите при регистрации.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572528" y="6143644"/>
            <a:ext cx="42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11</a:t>
            </a:r>
            <a:endParaRPr lang="uk-UA" dirty="0"/>
          </a:p>
        </p:txBody>
      </p:sp>
      <p:sp>
        <p:nvSpPr>
          <p:cNvPr id="14" name="Down Arrow 13"/>
          <p:cNvSpPr/>
          <p:nvPr/>
        </p:nvSpPr>
        <p:spPr>
          <a:xfrm>
            <a:off x="4214810" y="5357826"/>
            <a:ext cx="576064" cy="432048"/>
          </a:xfrm>
          <a:prstGeom prst="downArrow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TextBox 9"/>
          <p:cNvSpPr txBox="1"/>
          <p:nvPr/>
        </p:nvSpPr>
        <p:spPr>
          <a:xfrm flipH="1" flipV="1">
            <a:off x="6472783" y="-1096"/>
            <a:ext cx="2664296" cy="504000"/>
          </a:xfrm>
          <a:prstGeom prst="round1Rect">
            <a:avLst>
              <a:gd name="adj" fmla="val 25567"/>
            </a:avLst>
          </a:prstGeom>
          <a:gradFill flip="none" rotWithShape="1">
            <a:gsLst>
              <a:gs pos="0">
                <a:srgbClr val="B6CBE4"/>
              </a:gs>
              <a:gs pos="50000">
                <a:srgbClr val="DEE7F2"/>
              </a:gs>
              <a:gs pos="100000">
                <a:srgbClr val="E9EFF7"/>
              </a:gs>
            </a:gsLst>
            <a:lin ang="16200000" scaled="1"/>
            <a:tileRect/>
          </a:gradFill>
          <a:ln w="9525">
            <a:solidFill>
              <a:srgbClr val="C5D5E9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endParaRPr lang="ru-RU" sz="3200" dirty="0" smtClean="0">
              <a:solidFill>
                <a:srgbClr val="5181B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46515" y="-39196"/>
            <a:ext cx="241200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3200" dirty="0" smtClean="0">
                <a:solidFill>
                  <a:srgbClr val="4270A8"/>
                </a:solidFill>
                <a:latin typeface="Arial" pitchFamily="34" charset="0"/>
                <a:cs typeface="Arial" pitchFamily="34" charset="0"/>
              </a:rPr>
              <a:t>Отмечалка</a:t>
            </a:r>
          </a:p>
        </p:txBody>
      </p:sp>
      <p:sp>
        <p:nvSpPr>
          <p:cNvPr id="12" name="TextBox 11"/>
          <p:cNvSpPr txBox="1"/>
          <p:nvPr/>
        </p:nvSpPr>
        <p:spPr>
          <a:xfrm flipH="1" flipV="1">
            <a:off x="-1" y="-41484"/>
            <a:ext cx="9137079" cy="584775"/>
          </a:xfrm>
          <a:prstGeom prst="round1Rect">
            <a:avLst>
              <a:gd name="adj" fmla="val 25567"/>
            </a:avLst>
          </a:prstGeom>
          <a:gradFill flip="none" rotWithShape="1">
            <a:gsLst>
              <a:gs pos="0">
                <a:srgbClr val="4270A8">
                  <a:shade val="30000"/>
                  <a:satMod val="115000"/>
                </a:srgbClr>
              </a:gs>
              <a:gs pos="50000">
                <a:srgbClr val="4270A8">
                  <a:shade val="67500"/>
                  <a:satMod val="115000"/>
                </a:srgbClr>
              </a:gs>
              <a:gs pos="100000">
                <a:srgbClr val="4270A8">
                  <a:shade val="100000"/>
                  <a:satMod val="115000"/>
                </a:srgbClr>
              </a:gs>
            </a:gsLst>
            <a:lin ang="16200000" scaled="1"/>
            <a:tileRect/>
          </a:gradFill>
          <a:ln w="9525">
            <a:solidFill>
              <a:srgbClr val="396293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endParaRPr lang="ru-RU" sz="3200" dirty="0" smtClean="0">
              <a:solidFill>
                <a:srgbClr val="5181B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-24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sp>
        <p:nvSpPr>
          <p:cNvPr id="17" name="TextBox 16"/>
          <p:cNvSpPr txBox="1"/>
          <p:nvPr/>
        </p:nvSpPr>
        <p:spPr>
          <a:xfrm>
            <a:off x="0" y="29327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    Начало работы</a:t>
            </a:r>
            <a:endParaRPr lang="uk-UA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508264" y="50804"/>
            <a:ext cx="1597893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cs typeface="Arial" pitchFamily="34" charset="0"/>
              </a:rPr>
              <a:t>Отмечалка</a:t>
            </a:r>
          </a:p>
        </p:txBody>
      </p:sp>
      <p:pic>
        <p:nvPicPr>
          <p:cNvPr id="19" name="Picture 3" descr="E:\projects\sup\images\logo_finish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25538" y="22034"/>
            <a:ext cx="476672" cy="476672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7283619" y="6550223"/>
            <a:ext cx="18603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2060"/>
                </a:solidFill>
                <a:latin typeface="Garamond" pitchFamily="18" charset="0"/>
              </a:rPr>
              <a:t>www.otmechalka.com</a:t>
            </a:r>
            <a:endParaRPr lang="ru-RU" sz="1400" dirty="0"/>
          </a:p>
        </p:txBody>
      </p:sp>
      <p:pic>
        <p:nvPicPr>
          <p:cNvPr id="1030" name="Picture 6" descr="D:\текущее\обновление 24.12\для презентации\9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57356" y="5929330"/>
            <a:ext cx="4561869" cy="3225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1" name="Picture 5" descr="E:\projects\sup\Презентация системы Отмечалка ppt\imgs\result\sign-contract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86578" y="4643446"/>
            <a:ext cx="2016224" cy="2016224"/>
          </a:xfrm>
          <a:prstGeom prst="rect">
            <a:avLst/>
          </a:prstGeom>
          <a:ln>
            <a:noFill/>
          </a:ln>
          <a:effectLst>
            <a:outerShdw blurRad="1143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4282" y="1714488"/>
            <a:ext cx="4338610" cy="16430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643438" y="1714488"/>
            <a:ext cx="4356109" cy="16430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14282" y="3500439"/>
            <a:ext cx="4326386" cy="17145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текущее\обновление 24.12\для презентации\10.png"/>
          <p:cNvPicPr>
            <a:picLocks noChangeAspect="1" noChangeArrowheads="1"/>
          </p:cNvPicPr>
          <p:nvPr/>
        </p:nvPicPr>
        <p:blipFill>
          <a:blip r:embed="rId3"/>
          <a:srcRect l="1773" t="3608" r="1774" b="3608"/>
          <a:stretch>
            <a:fillRect/>
          </a:stretch>
        </p:blipFill>
        <p:spPr bwMode="auto">
          <a:xfrm>
            <a:off x="2500298" y="2143116"/>
            <a:ext cx="4143404" cy="25717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42910" y="858220"/>
            <a:ext cx="807249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 Доступ к Системе осуществляется через страницу авторизации, на которой Вам                             необходимо ввести логин и пароль, указанные при регистрации.</a:t>
            </a:r>
          </a:p>
          <a:p>
            <a:r>
              <a:rPr lang="ru-RU" sz="15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 В дальнейшем Вы можете добавить в систему менеджеров и администраторов.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572528" y="6143644"/>
            <a:ext cx="42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12</a:t>
            </a:r>
            <a:endParaRPr lang="uk-UA" dirty="0"/>
          </a:p>
        </p:txBody>
      </p:sp>
      <p:pic>
        <p:nvPicPr>
          <p:cNvPr id="5123" name="Picture 3" descr="E:\projects\sup\Презентация системы Отмечалка ppt\imgs\result\security-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0694" y="3571876"/>
            <a:ext cx="648072" cy="648072"/>
          </a:xfrm>
          <a:prstGeom prst="rect">
            <a:avLst/>
          </a:prstGeom>
          <a:noFill/>
        </p:spPr>
      </p:pic>
      <p:sp>
        <p:nvSpPr>
          <p:cNvPr id="25" name="TextBox 24"/>
          <p:cNvSpPr txBox="1"/>
          <p:nvPr/>
        </p:nvSpPr>
        <p:spPr>
          <a:xfrm flipH="1" flipV="1">
            <a:off x="6472783" y="-1096"/>
            <a:ext cx="2664296" cy="504000"/>
          </a:xfrm>
          <a:prstGeom prst="round1Rect">
            <a:avLst>
              <a:gd name="adj" fmla="val 25567"/>
            </a:avLst>
          </a:prstGeom>
          <a:gradFill flip="none" rotWithShape="1">
            <a:gsLst>
              <a:gs pos="0">
                <a:srgbClr val="B6CBE4"/>
              </a:gs>
              <a:gs pos="50000">
                <a:srgbClr val="DEE7F2"/>
              </a:gs>
              <a:gs pos="100000">
                <a:srgbClr val="E9EFF7"/>
              </a:gs>
            </a:gsLst>
            <a:lin ang="16200000" scaled="1"/>
            <a:tileRect/>
          </a:gradFill>
          <a:ln w="9525">
            <a:solidFill>
              <a:srgbClr val="C5D5E9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endParaRPr lang="ru-RU" sz="3200" dirty="0" smtClean="0">
              <a:solidFill>
                <a:srgbClr val="5181B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646515" y="-39196"/>
            <a:ext cx="241200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3200" dirty="0" smtClean="0">
                <a:solidFill>
                  <a:srgbClr val="4270A8"/>
                </a:solidFill>
                <a:latin typeface="Arial" pitchFamily="34" charset="0"/>
                <a:cs typeface="Arial" pitchFamily="34" charset="0"/>
              </a:rPr>
              <a:t>Отмечалка</a:t>
            </a:r>
          </a:p>
        </p:txBody>
      </p:sp>
      <p:sp>
        <p:nvSpPr>
          <p:cNvPr id="27" name="TextBox 26"/>
          <p:cNvSpPr txBox="1"/>
          <p:nvPr/>
        </p:nvSpPr>
        <p:spPr>
          <a:xfrm flipH="1" flipV="1">
            <a:off x="-1" y="-41484"/>
            <a:ext cx="9137079" cy="584775"/>
          </a:xfrm>
          <a:prstGeom prst="round1Rect">
            <a:avLst>
              <a:gd name="adj" fmla="val 25567"/>
            </a:avLst>
          </a:prstGeom>
          <a:gradFill flip="none" rotWithShape="1">
            <a:gsLst>
              <a:gs pos="0">
                <a:srgbClr val="4270A8">
                  <a:shade val="30000"/>
                  <a:satMod val="115000"/>
                </a:srgbClr>
              </a:gs>
              <a:gs pos="50000">
                <a:srgbClr val="4270A8">
                  <a:shade val="67500"/>
                  <a:satMod val="115000"/>
                </a:srgbClr>
              </a:gs>
              <a:gs pos="100000">
                <a:srgbClr val="4270A8">
                  <a:shade val="100000"/>
                  <a:satMod val="115000"/>
                </a:srgbClr>
              </a:gs>
            </a:gsLst>
            <a:lin ang="16200000" scaled="1"/>
            <a:tileRect/>
          </a:gradFill>
          <a:ln w="9525">
            <a:solidFill>
              <a:srgbClr val="396293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endParaRPr lang="ru-RU" sz="3200" dirty="0" smtClean="0">
              <a:solidFill>
                <a:srgbClr val="5181B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0" y="-24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sp>
        <p:nvSpPr>
          <p:cNvPr id="29" name="TextBox 28"/>
          <p:cNvSpPr txBox="1"/>
          <p:nvPr/>
        </p:nvSpPr>
        <p:spPr>
          <a:xfrm>
            <a:off x="0" y="29327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    Доступ к Системе</a:t>
            </a:r>
            <a:endParaRPr lang="uk-UA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508264" y="50804"/>
            <a:ext cx="1597893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cs typeface="Arial" pitchFamily="34" charset="0"/>
              </a:rPr>
              <a:t>Отмечалка</a:t>
            </a:r>
          </a:p>
        </p:txBody>
      </p:sp>
      <p:pic>
        <p:nvPicPr>
          <p:cNvPr id="31" name="Picture 3" descr="E:\projects\sup\images\logo_finish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25538" y="22034"/>
            <a:ext cx="476672" cy="476672"/>
          </a:xfrm>
          <a:prstGeom prst="rect">
            <a:avLst/>
          </a:prstGeom>
          <a:noFill/>
        </p:spPr>
      </p:pic>
      <p:sp>
        <p:nvSpPr>
          <p:cNvPr id="32" name="Rectangle 31"/>
          <p:cNvSpPr/>
          <p:nvPr/>
        </p:nvSpPr>
        <p:spPr>
          <a:xfrm>
            <a:off x="683568" y="5357826"/>
            <a:ext cx="7746084" cy="642942"/>
          </a:xfrm>
          <a:prstGeom prst="rect">
            <a:avLst/>
          </a:prstGeom>
          <a:gradFill flip="none" rotWithShape="1">
            <a:gsLst>
              <a:gs pos="0">
                <a:srgbClr val="E8EEF8"/>
              </a:gs>
              <a:gs pos="100000">
                <a:srgbClr val="D0DDEC"/>
              </a:gs>
            </a:gsLst>
            <a:lin ang="5400000" scaled="1"/>
            <a:tileRect/>
          </a:gradFill>
          <a:ln w="12700">
            <a:solidFill>
              <a:srgbClr val="7399C7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Вам, как владельцу, зарегистрировавшему организацию, доступны все функции Системы и полный контроль над Вашей организацией.</a:t>
            </a:r>
            <a:endParaRPr lang="uk-UA" sz="1500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83619" y="6550223"/>
            <a:ext cx="18603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2060"/>
                </a:solidFill>
                <a:latin typeface="Garamond" pitchFamily="18" charset="0"/>
              </a:rPr>
              <a:t>www.otmechalka.com</a:t>
            </a: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Вика\Desktop\для презентации\6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428868"/>
            <a:ext cx="9058306" cy="4953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642910" y="676943"/>
            <a:ext cx="807249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Функции Системы логически разбиты по </a:t>
            </a:r>
          </a:p>
          <a:p>
            <a:r>
              <a:rPr lang="ru-RU" sz="15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пунктам меню.</a:t>
            </a:r>
            <a:endParaRPr lang="uk-UA" sz="15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1472" y="5429264"/>
            <a:ext cx="8072494" cy="714380"/>
          </a:xfrm>
          <a:prstGeom prst="rect">
            <a:avLst/>
          </a:prstGeom>
          <a:gradFill flip="none" rotWithShape="1">
            <a:gsLst>
              <a:gs pos="0">
                <a:srgbClr val="E8EEF8"/>
              </a:gs>
              <a:gs pos="100000">
                <a:srgbClr val="D0DDEC"/>
              </a:gs>
            </a:gsLst>
            <a:lin ang="5400000" scaled="1"/>
            <a:tileRect/>
          </a:gradFill>
          <a:ln w="12700">
            <a:solidFill>
              <a:srgbClr val="7399C7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50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Работа с Системой не требует специальной подготовки персонала, интерфейс Системы прост и интуитивно понятен.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572528" y="6143644"/>
            <a:ext cx="42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13</a:t>
            </a:r>
            <a:endParaRPr lang="uk-UA" dirty="0"/>
          </a:p>
        </p:txBody>
      </p:sp>
      <p:sp>
        <p:nvSpPr>
          <p:cNvPr id="10" name="Rounded Rectangular Callout 9"/>
          <p:cNvSpPr/>
          <p:nvPr/>
        </p:nvSpPr>
        <p:spPr>
          <a:xfrm>
            <a:off x="78638" y="3214686"/>
            <a:ext cx="1921594" cy="1643074"/>
          </a:xfrm>
          <a:prstGeom prst="wedgeRoundRectCallout">
            <a:avLst>
              <a:gd name="adj1" fmla="val -25708"/>
              <a:gd name="adj2" fmla="val -66346"/>
              <a:gd name="adj3" fmla="val 16667"/>
            </a:avLst>
          </a:prstGeom>
          <a:gradFill flip="none" rotWithShape="1">
            <a:gsLst>
              <a:gs pos="0">
                <a:srgbClr val="408FB2"/>
              </a:gs>
              <a:gs pos="75000">
                <a:srgbClr val="5B89C1"/>
              </a:gs>
              <a:gs pos="100000">
                <a:srgbClr val="235591"/>
              </a:gs>
            </a:gsLst>
            <a:path path="circle">
              <a:fillToRect r="100000" b="100000"/>
            </a:path>
            <a:tileRect l="-100000" t="-100000"/>
          </a:gradFill>
          <a:ln w="12700" cmpd="sng">
            <a:solidFill>
              <a:srgbClr val="235591"/>
            </a:solidFill>
            <a:prstDash val="solid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>
              <a:lnSpc>
                <a:spcPct val="125000"/>
              </a:lnSpc>
            </a:pPr>
            <a:r>
              <a:rPr lang="ru-RU" sz="10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Работа с посетителями:</a:t>
            </a:r>
          </a:p>
          <a:p>
            <a:pPr>
              <a:lnSpc>
                <a:spcPct val="125000"/>
              </a:lnSpc>
              <a:buFont typeface="Wingdings" pitchFamily="2" charset="2"/>
              <a:buChar char="ü"/>
            </a:pPr>
            <a:r>
              <a:rPr lang="ru-RU" sz="10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Добавление</a:t>
            </a:r>
          </a:p>
          <a:p>
            <a:pPr>
              <a:lnSpc>
                <a:spcPct val="125000"/>
              </a:lnSpc>
              <a:buFont typeface="Wingdings" pitchFamily="2" charset="2"/>
              <a:buChar char="ü"/>
            </a:pPr>
            <a:r>
              <a:rPr lang="ru-RU" sz="10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Поиск</a:t>
            </a:r>
          </a:p>
          <a:p>
            <a:pPr>
              <a:lnSpc>
                <a:spcPct val="125000"/>
              </a:lnSpc>
              <a:buFont typeface="Wingdings" pitchFamily="2" charset="2"/>
              <a:buChar char="ü"/>
            </a:pPr>
            <a:r>
              <a:rPr lang="ru-RU" sz="10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Выдача абонементов</a:t>
            </a:r>
          </a:p>
          <a:p>
            <a:pPr>
              <a:lnSpc>
                <a:spcPct val="125000"/>
              </a:lnSpc>
              <a:buFont typeface="Wingdings" pitchFamily="2" charset="2"/>
              <a:buChar char="ü"/>
            </a:pPr>
            <a:r>
              <a:rPr lang="ru-RU" sz="10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Информация по </a:t>
            </a:r>
            <a:r>
              <a:rPr lang="en-US" sz="10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</a:t>
            </a:r>
          </a:p>
          <a:p>
            <a:pPr>
              <a:lnSpc>
                <a:spcPct val="125000"/>
              </a:lnSpc>
            </a:pPr>
            <a:r>
              <a:rPr lang="en-US" sz="10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</a:t>
            </a:r>
            <a:r>
              <a:rPr lang="ru-RU" sz="10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текущим абонементам</a:t>
            </a:r>
          </a:p>
          <a:p>
            <a:pPr>
              <a:lnSpc>
                <a:spcPct val="125000"/>
              </a:lnSpc>
              <a:buFont typeface="Wingdings" pitchFamily="2" charset="2"/>
              <a:buChar char="ü"/>
            </a:pPr>
            <a:r>
              <a:rPr lang="ru-RU" sz="10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Отмечание посещений</a:t>
            </a:r>
            <a:endParaRPr lang="uk-UA" sz="10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lnSpc>
                <a:spcPct val="125000"/>
              </a:lnSpc>
              <a:buFont typeface="Wingdings" pitchFamily="2" charset="2"/>
              <a:buChar char="ü"/>
            </a:pPr>
            <a:r>
              <a:rPr lang="ru-RU" sz="10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Бронирование занятий</a:t>
            </a:r>
            <a:endParaRPr lang="uk-UA" sz="10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142844" y="1285860"/>
            <a:ext cx="1872208" cy="784108"/>
          </a:xfrm>
          <a:prstGeom prst="wedgeRoundRectCallout">
            <a:avLst>
              <a:gd name="adj1" fmla="val 13679"/>
              <a:gd name="adj2" fmla="val 109383"/>
              <a:gd name="adj3" fmla="val 16667"/>
            </a:avLst>
          </a:prstGeom>
          <a:gradFill flip="none" rotWithShape="1">
            <a:gsLst>
              <a:gs pos="0">
                <a:srgbClr val="408FB2"/>
              </a:gs>
              <a:gs pos="75000">
                <a:srgbClr val="5B89C1"/>
              </a:gs>
              <a:gs pos="100000">
                <a:srgbClr val="235591"/>
              </a:gs>
            </a:gsLst>
            <a:path path="circle">
              <a:fillToRect r="100000" b="100000"/>
            </a:path>
            <a:tileRect l="-100000" t="-100000"/>
          </a:gradFill>
          <a:ln w="12700" cmpd="sng">
            <a:solidFill>
              <a:srgbClr val="235591"/>
            </a:solidFill>
            <a:prstDash val="solid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5000"/>
              </a:lnSpc>
            </a:pPr>
            <a:r>
              <a:rPr lang="ru-RU" sz="10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Журнал посещаемости:</a:t>
            </a:r>
          </a:p>
          <a:p>
            <a:pPr>
              <a:lnSpc>
                <a:spcPct val="125000"/>
              </a:lnSpc>
              <a:buFont typeface="Wingdings" pitchFamily="2" charset="2"/>
              <a:buChar char="ü"/>
            </a:pPr>
            <a:r>
              <a:rPr lang="ru-RU" sz="10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Отмечание по группам</a:t>
            </a:r>
          </a:p>
          <a:p>
            <a:pPr>
              <a:lnSpc>
                <a:spcPct val="125000"/>
              </a:lnSpc>
              <a:buFont typeface="Wingdings" pitchFamily="2" charset="2"/>
              <a:buChar char="ü"/>
            </a:pPr>
            <a:r>
              <a:rPr lang="ru-RU" sz="10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Ведомости посещений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2214546" y="4071942"/>
            <a:ext cx="1958806" cy="1071570"/>
          </a:xfrm>
          <a:prstGeom prst="wedgeRoundRectCallout">
            <a:avLst>
              <a:gd name="adj1" fmla="val -51730"/>
              <a:gd name="adj2" fmla="val -170235"/>
              <a:gd name="adj3" fmla="val 16667"/>
            </a:avLst>
          </a:prstGeom>
          <a:gradFill flip="none" rotWithShape="1">
            <a:gsLst>
              <a:gs pos="0">
                <a:srgbClr val="408FB2"/>
              </a:gs>
              <a:gs pos="75000">
                <a:srgbClr val="5B89C1"/>
              </a:gs>
              <a:gs pos="100000">
                <a:srgbClr val="235591"/>
              </a:gs>
            </a:gsLst>
            <a:path path="circle">
              <a:fillToRect r="100000" b="100000"/>
            </a:path>
            <a:tileRect l="-100000" t="-100000"/>
          </a:gradFill>
          <a:ln w="12700" cmpd="sng">
            <a:solidFill>
              <a:srgbClr val="235591"/>
            </a:solidFill>
            <a:prstDash val="solid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5000"/>
              </a:lnSpc>
            </a:pPr>
            <a:r>
              <a:rPr lang="ru-RU" sz="10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Настройка абонементов организации:</a:t>
            </a:r>
          </a:p>
          <a:p>
            <a:pPr>
              <a:lnSpc>
                <a:spcPct val="125000"/>
              </a:lnSpc>
              <a:buFont typeface="Wingdings" pitchFamily="2" charset="2"/>
              <a:buChar char="ü"/>
            </a:pPr>
            <a:r>
              <a:rPr lang="ru-RU" sz="10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Установка цен</a:t>
            </a:r>
          </a:p>
          <a:p>
            <a:pPr>
              <a:lnSpc>
                <a:spcPct val="125000"/>
              </a:lnSpc>
              <a:buFont typeface="Wingdings" pitchFamily="2" charset="2"/>
              <a:buChar char="ü"/>
            </a:pPr>
            <a:r>
              <a:rPr lang="ru-RU" sz="10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Установка сроков</a:t>
            </a:r>
          </a:p>
          <a:p>
            <a:pPr>
              <a:lnSpc>
                <a:spcPct val="125000"/>
              </a:lnSpc>
              <a:buFont typeface="Wingdings" pitchFamily="2" charset="2"/>
              <a:buChar char="ü"/>
            </a:pPr>
            <a:r>
              <a:rPr lang="ru-RU" sz="10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Установка ограничений</a:t>
            </a:r>
          </a:p>
        </p:txBody>
      </p:sp>
      <p:sp>
        <p:nvSpPr>
          <p:cNvPr id="13" name="Rounded Rectangular Callout 12"/>
          <p:cNvSpPr/>
          <p:nvPr/>
        </p:nvSpPr>
        <p:spPr>
          <a:xfrm>
            <a:off x="2214546" y="1285860"/>
            <a:ext cx="2428892" cy="783538"/>
          </a:xfrm>
          <a:prstGeom prst="wedgeRoundRectCallout">
            <a:avLst>
              <a:gd name="adj1" fmla="val -11673"/>
              <a:gd name="adj2" fmla="val 108360"/>
              <a:gd name="adj3" fmla="val 16667"/>
            </a:avLst>
          </a:prstGeom>
          <a:gradFill flip="none" rotWithShape="1">
            <a:gsLst>
              <a:gs pos="0">
                <a:srgbClr val="408FB2"/>
              </a:gs>
              <a:gs pos="75000">
                <a:srgbClr val="5B89C1"/>
              </a:gs>
              <a:gs pos="100000">
                <a:srgbClr val="235591"/>
              </a:gs>
            </a:gsLst>
            <a:path path="circle">
              <a:fillToRect r="100000" b="100000"/>
            </a:path>
            <a:tileRect l="-100000" t="-100000"/>
          </a:gradFill>
          <a:ln w="12700" cmpd="sng">
            <a:solidFill>
              <a:srgbClr val="235591"/>
            </a:solidFill>
            <a:prstDash val="solid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5000"/>
              </a:lnSpc>
            </a:pPr>
            <a:r>
              <a:rPr lang="ru-RU" sz="1000" b="1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Смс-рассылка</a:t>
            </a:r>
            <a:r>
              <a:rPr lang="ru-RU" sz="10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по посетителям:</a:t>
            </a:r>
          </a:p>
          <a:p>
            <a:pPr>
              <a:lnSpc>
                <a:spcPct val="125000"/>
              </a:lnSpc>
              <a:buFont typeface="Wingdings" pitchFamily="2" charset="2"/>
              <a:buChar char="ü"/>
            </a:pPr>
            <a:r>
              <a:rPr lang="ru-RU" sz="10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Удобный выбор получателей</a:t>
            </a:r>
          </a:p>
          <a:p>
            <a:pPr>
              <a:lnSpc>
                <a:spcPct val="125000"/>
              </a:lnSpc>
              <a:buFont typeface="Wingdings" pitchFamily="2" charset="2"/>
              <a:buChar char="ü"/>
            </a:pPr>
            <a:r>
              <a:rPr lang="ru-RU" sz="10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Отправка</a:t>
            </a:r>
          </a:p>
        </p:txBody>
      </p:sp>
      <p:sp>
        <p:nvSpPr>
          <p:cNvPr id="14" name="Rounded Rectangular Callout 13"/>
          <p:cNvSpPr/>
          <p:nvPr/>
        </p:nvSpPr>
        <p:spPr>
          <a:xfrm>
            <a:off x="2928926" y="3000372"/>
            <a:ext cx="1857388" cy="785818"/>
          </a:xfrm>
          <a:prstGeom prst="wedgeRoundRectCallout">
            <a:avLst>
              <a:gd name="adj1" fmla="val 25897"/>
              <a:gd name="adj2" fmla="val -75128"/>
              <a:gd name="adj3" fmla="val 16667"/>
            </a:avLst>
          </a:prstGeom>
          <a:gradFill flip="none" rotWithShape="1">
            <a:gsLst>
              <a:gs pos="0">
                <a:srgbClr val="408FB2"/>
              </a:gs>
              <a:gs pos="75000">
                <a:srgbClr val="5B89C1"/>
              </a:gs>
              <a:gs pos="100000">
                <a:srgbClr val="235591"/>
              </a:gs>
            </a:gsLst>
            <a:path path="circle">
              <a:fillToRect r="100000" b="100000"/>
            </a:path>
            <a:tileRect l="-100000" t="-100000"/>
          </a:gradFill>
          <a:ln w="12700" cmpd="sng">
            <a:solidFill>
              <a:srgbClr val="235591"/>
            </a:solidFill>
            <a:prstDash val="solid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>
              <a:lnSpc>
                <a:spcPct val="125000"/>
              </a:lnSpc>
            </a:pPr>
            <a:r>
              <a:rPr lang="ru-RU" sz="9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Настройка расписания групповых и индивидуальных занятий. Перенос занятий.</a:t>
            </a:r>
          </a:p>
          <a:p>
            <a:pPr>
              <a:lnSpc>
                <a:spcPct val="125000"/>
              </a:lnSpc>
            </a:pPr>
            <a:r>
              <a:rPr lang="ru-RU" sz="9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Замена преподавателей.</a:t>
            </a:r>
          </a:p>
        </p:txBody>
      </p:sp>
      <p:sp>
        <p:nvSpPr>
          <p:cNvPr id="17" name="Rounded Rectangular Callout 16"/>
          <p:cNvSpPr/>
          <p:nvPr/>
        </p:nvSpPr>
        <p:spPr>
          <a:xfrm>
            <a:off x="4786314" y="642918"/>
            <a:ext cx="2000264" cy="1481388"/>
          </a:xfrm>
          <a:prstGeom prst="wedgeRoundRectCallout">
            <a:avLst>
              <a:gd name="adj1" fmla="val 5617"/>
              <a:gd name="adj2" fmla="val 71429"/>
              <a:gd name="adj3" fmla="val 16667"/>
            </a:avLst>
          </a:prstGeom>
          <a:gradFill flip="none" rotWithShape="1">
            <a:gsLst>
              <a:gs pos="0">
                <a:srgbClr val="408FB2"/>
              </a:gs>
              <a:gs pos="75000">
                <a:srgbClr val="5B89C1"/>
              </a:gs>
              <a:gs pos="100000">
                <a:srgbClr val="235591"/>
              </a:gs>
            </a:gsLst>
            <a:path path="circle">
              <a:fillToRect r="100000" b="100000"/>
            </a:path>
            <a:tileRect l="-100000" t="-100000"/>
          </a:gradFill>
          <a:ln w="12700" cmpd="sng">
            <a:solidFill>
              <a:srgbClr val="235591"/>
            </a:solidFill>
            <a:prstDash val="solid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5000"/>
              </a:lnSpc>
            </a:pPr>
            <a:r>
              <a:rPr lang="ru-RU" sz="10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Настройка структуры организации:</a:t>
            </a:r>
          </a:p>
          <a:p>
            <a:pPr>
              <a:lnSpc>
                <a:spcPct val="125000"/>
              </a:lnSpc>
              <a:buFont typeface="Wingdings" pitchFamily="2" charset="2"/>
              <a:buChar char="ü"/>
            </a:pPr>
            <a:r>
              <a:rPr lang="ru-RU" sz="10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Филиалы</a:t>
            </a:r>
          </a:p>
          <a:p>
            <a:pPr>
              <a:lnSpc>
                <a:spcPct val="125000"/>
              </a:lnSpc>
              <a:buFont typeface="Wingdings" pitchFamily="2" charset="2"/>
              <a:buChar char="ü"/>
            </a:pPr>
            <a:r>
              <a:rPr lang="ru-RU" sz="10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Справочник направлений</a:t>
            </a:r>
          </a:p>
          <a:p>
            <a:pPr>
              <a:lnSpc>
                <a:spcPct val="125000"/>
              </a:lnSpc>
              <a:buFont typeface="Wingdings" pitchFamily="2" charset="2"/>
              <a:buChar char="ü"/>
            </a:pPr>
            <a:r>
              <a:rPr lang="ru-RU" sz="10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Справочник групп</a:t>
            </a:r>
          </a:p>
          <a:p>
            <a:pPr>
              <a:lnSpc>
                <a:spcPct val="125000"/>
              </a:lnSpc>
              <a:buFont typeface="Wingdings" pitchFamily="2" charset="2"/>
              <a:buChar char="ü"/>
            </a:pPr>
            <a:r>
              <a:rPr lang="ru-RU" sz="10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Добавление сотрудников</a:t>
            </a:r>
          </a:p>
          <a:p>
            <a:pPr>
              <a:lnSpc>
                <a:spcPct val="125000"/>
              </a:lnSpc>
              <a:buFont typeface="Wingdings" pitchFamily="2" charset="2"/>
              <a:buChar char="ü"/>
            </a:pPr>
            <a:r>
              <a:rPr lang="ru-RU" sz="10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Настройка прав доступа</a:t>
            </a:r>
          </a:p>
        </p:txBody>
      </p:sp>
      <p:sp>
        <p:nvSpPr>
          <p:cNvPr id="18" name="Rounded Rectangular Callout 17"/>
          <p:cNvSpPr/>
          <p:nvPr/>
        </p:nvSpPr>
        <p:spPr>
          <a:xfrm>
            <a:off x="7000892" y="4143380"/>
            <a:ext cx="1357322" cy="862386"/>
          </a:xfrm>
          <a:prstGeom prst="wedgeRoundRectCallout">
            <a:avLst>
              <a:gd name="adj1" fmla="val -3854"/>
              <a:gd name="adj2" fmla="val -202399"/>
              <a:gd name="adj3" fmla="val 16667"/>
            </a:avLst>
          </a:prstGeom>
          <a:gradFill flip="none" rotWithShape="1">
            <a:gsLst>
              <a:gs pos="0">
                <a:srgbClr val="408FB2"/>
              </a:gs>
              <a:gs pos="75000">
                <a:srgbClr val="5B89C1"/>
              </a:gs>
              <a:gs pos="100000">
                <a:srgbClr val="235591"/>
              </a:gs>
            </a:gsLst>
            <a:path path="circle">
              <a:fillToRect r="100000" b="100000"/>
            </a:path>
            <a:tileRect l="-100000" t="-100000"/>
          </a:gradFill>
          <a:ln w="12700" cmpd="sng">
            <a:solidFill>
              <a:srgbClr val="235591"/>
            </a:solidFill>
            <a:prstDash val="solid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5000"/>
              </a:lnSpc>
            </a:pPr>
            <a:r>
              <a:rPr lang="ru-RU" sz="10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Отчеты:</a:t>
            </a:r>
          </a:p>
          <a:p>
            <a:pPr>
              <a:lnSpc>
                <a:spcPct val="125000"/>
              </a:lnSpc>
              <a:buFont typeface="Wingdings" pitchFamily="2" charset="2"/>
              <a:buChar char="ü"/>
            </a:pPr>
            <a:r>
              <a:rPr lang="ru-RU" sz="10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Посещаемость</a:t>
            </a:r>
          </a:p>
          <a:p>
            <a:pPr>
              <a:lnSpc>
                <a:spcPct val="125000"/>
              </a:lnSpc>
              <a:buFont typeface="Wingdings" pitchFamily="2" charset="2"/>
              <a:buChar char="ü"/>
            </a:pPr>
            <a:r>
              <a:rPr lang="ru-RU" sz="10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Абонементы</a:t>
            </a:r>
          </a:p>
          <a:p>
            <a:pPr>
              <a:lnSpc>
                <a:spcPct val="125000"/>
              </a:lnSpc>
              <a:buFont typeface="Wingdings" pitchFamily="2" charset="2"/>
              <a:buChar char="ü"/>
            </a:pPr>
            <a:r>
              <a:rPr lang="ru-RU" sz="10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Финансы</a:t>
            </a:r>
          </a:p>
        </p:txBody>
      </p:sp>
      <p:sp>
        <p:nvSpPr>
          <p:cNvPr id="19" name="Rounded Rectangular Callout 18"/>
          <p:cNvSpPr/>
          <p:nvPr/>
        </p:nvSpPr>
        <p:spPr>
          <a:xfrm>
            <a:off x="7786710" y="3143248"/>
            <a:ext cx="1214478" cy="785818"/>
          </a:xfrm>
          <a:prstGeom prst="wedgeRoundRectCallout">
            <a:avLst>
              <a:gd name="adj1" fmla="val 4387"/>
              <a:gd name="adj2" fmla="val -88192"/>
              <a:gd name="adj3" fmla="val 16667"/>
            </a:avLst>
          </a:prstGeom>
          <a:gradFill flip="none" rotWithShape="1">
            <a:gsLst>
              <a:gs pos="0">
                <a:srgbClr val="408FB2"/>
              </a:gs>
              <a:gs pos="75000">
                <a:srgbClr val="5B89C1"/>
              </a:gs>
              <a:gs pos="100000">
                <a:srgbClr val="235591"/>
              </a:gs>
            </a:gsLst>
            <a:path path="circle">
              <a:fillToRect r="100000" b="100000"/>
            </a:path>
            <a:tileRect l="-100000" t="-100000"/>
          </a:gradFill>
          <a:ln w="12700" cmpd="sng">
            <a:solidFill>
              <a:srgbClr val="235591"/>
            </a:solidFill>
            <a:prstDash val="solid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r>
              <a:rPr lang="ru-RU" sz="10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Управление модулями и плата за Систему</a:t>
            </a:r>
          </a:p>
        </p:txBody>
      </p:sp>
      <p:sp>
        <p:nvSpPr>
          <p:cNvPr id="22" name="TextBox 21"/>
          <p:cNvSpPr txBox="1"/>
          <p:nvPr/>
        </p:nvSpPr>
        <p:spPr>
          <a:xfrm flipH="1" flipV="1">
            <a:off x="6472783" y="-1096"/>
            <a:ext cx="2664296" cy="504000"/>
          </a:xfrm>
          <a:prstGeom prst="round1Rect">
            <a:avLst>
              <a:gd name="adj" fmla="val 25567"/>
            </a:avLst>
          </a:prstGeom>
          <a:gradFill flip="none" rotWithShape="1">
            <a:gsLst>
              <a:gs pos="0">
                <a:srgbClr val="B6CBE4"/>
              </a:gs>
              <a:gs pos="50000">
                <a:srgbClr val="DEE7F2"/>
              </a:gs>
              <a:gs pos="100000">
                <a:srgbClr val="E9EFF7"/>
              </a:gs>
            </a:gsLst>
            <a:lin ang="16200000" scaled="1"/>
            <a:tileRect/>
          </a:gradFill>
          <a:ln w="9525">
            <a:solidFill>
              <a:srgbClr val="C5D5E9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endParaRPr lang="ru-RU" sz="3200" dirty="0" smtClean="0">
              <a:solidFill>
                <a:srgbClr val="5181B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646515" y="-39196"/>
            <a:ext cx="241200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3200" dirty="0" smtClean="0">
                <a:solidFill>
                  <a:srgbClr val="4270A8"/>
                </a:solidFill>
                <a:latin typeface="Arial" pitchFamily="34" charset="0"/>
                <a:cs typeface="Arial" pitchFamily="34" charset="0"/>
              </a:rPr>
              <a:t>Отмечалка</a:t>
            </a:r>
          </a:p>
        </p:txBody>
      </p:sp>
      <p:sp>
        <p:nvSpPr>
          <p:cNvPr id="24" name="TextBox 23"/>
          <p:cNvSpPr txBox="1"/>
          <p:nvPr/>
        </p:nvSpPr>
        <p:spPr>
          <a:xfrm flipH="1" flipV="1">
            <a:off x="-1" y="-41484"/>
            <a:ext cx="9137079" cy="584775"/>
          </a:xfrm>
          <a:prstGeom prst="round1Rect">
            <a:avLst>
              <a:gd name="adj" fmla="val 25567"/>
            </a:avLst>
          </a:prstGeom>
          <a:gradFill flip="none" rotWithShape="1">
            <a:gsLst>
              <a:gs pos="0">
                <a:srgbClr val="4270A8">
                  <a:shade val="30000"/>
                  <a:satMod val="115000"/>
                </a:srgbClr>
              </a:gs>
              <a:gs pos="50000">
                <a:srgbClr val="4270A8">
                  <a:shade val="67500"/>
                  <a:satMod val="115000"/>
                </a:srgbClr>
              </a:gs>
              <a:gs pos="100000">
                <a:srgbClr val="4270A8">
                  <a:shade val="100000"/>
                  <a:satMod val="115000"/>
                </a:srgbClr>
              </a:gs>
            </a:gsLst>
            <a:lin ang="16200000" scaled="1"/>
            <a:tileRect/>
          </a:gradFill>
          <a:ln w="9525">
            <a:solidFill>
              <a:srgbClr val="396293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endParaRPr lang="ru-RU" sz="3200" dirty="0" smtClean="0">
              <a:solidFill>
                <a:srgbClr val="5181B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0" y="-24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sp>
        <p:nvSpPr>
          <p:cNvPr id="26" name="TextBox 25"/>
          <p:cNvSpPr txBox="1"/>
          <p:nvPr/>
        </p:nvSpPr>
        <p:spPr>
          <a:xfrm>
            <a:off x="0" y="29327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    Меню Системы</a:t>
            </a:r>
            <a:endParaRPr lang="uk-UA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508264" y="50804"/>
            <a:ext cx="1597893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cs typeface="Arial" pitchFamily="34" charset="0"/>
              </a:rPr>
              <a:t>Отмечалка</a:t>
            </a:r>
          </a:p>
        </p:txBody>
      </p:sp>
      <p:pic>
        <p:nvPicPr>
          <p:cNvPr id="28" name="Picture 3" descr="E:\projects\sup\images\logo_finish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25538" y="22034"/>
            <a:ext cx="476672" cy="476672"/>
          </a:xfrm>
          <a:prstGeom prst="rect">
            <a:avLst/>
          </a:prstGeom>
          <a:noFill/>
        </p:spPr>
      </p:pic>
      <p:sp>
        <p:nvSpPr>
          <p:cNvPr id="33" name="Rounded Rectangular Callout 32"/>
          <p:cNvSpPr/>
          <p:nvPr/>
        </p:nvSpPr>
        <p:spPr>
          <a:xfrm>
            <a:off x="4572000" y="4071942"/>
            <a:ext cx="2071702" cy="1143008"/>
          </a:xfrm>
          <a:prstGeom prst="wedgeRoundRectCallout">
            <a:avLst>
              <a:gd name="adj1" fmla="val -29708"/>
              <a:gd name="adj2" fmla="val -161103"/>
              <a:gd name="adj3" fmla="val 16667"/>
            </a:avLst>
          </a:prstGeom>
          <a:gradFill flip="none" rotWithShape="1">
            <a:gsLst>
              <a:gs pos="0">
                <a:srgbClr val="408FB2"/>
              </a:gs>
              <a:gs pos="75000">
                <a:srgbClr val="5B89C1"/>
              </a:gs>
              <a:gs pos="100000">
                <a:srgbClr val="235591"/>
              </a:gs>
            </a:gsLst>
            <a:path path="circle">
              <a:fillToRect r="100000" b="100000"/>
            </a:path>
            <a:tileRect l="-100000" t="-100000"/>
          </a:gradFill>
          <a:ln w="12700" cmpd="sng">
            <a:solidFill>
              <a:srgbClr val="235591"/>
            </a:solidFill>
            <a:prstDash val="solid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5000"/>
              </a:lnSpc>
            </a:pPr>
            <a:r>
              <a:rPr lang="ru-RU" sz="10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Бухгалтерия</a:t>
            </a:r>
            <a:r>
              <a:rPr lang="ru-RU" sz="10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организации:</a:t>
            </a:r>
          </a:p>
          <a:p>
            <a:pPr>
              <a:lnSpc>
                <a:spcPct val="125000"/>
              </a:lnSpc>
              <a:buFontTx/>
              <a:buChar char="-"/>
            </a:pPr>
            <a:r>
              <a:rPr lang="ru-RU" sz="10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приходы/расходы/переводы,</a:t>
            </a:r>
          </a:p>
          <a:p>
            <a:pPr>
              <a:lnSpc>
                <a:spcPct val="125000"/>
              </a:lnSpc>
              <a:buFontTx/>
              <a:buChar char="-"/>
            </a:pPr>
            <a:r>
              <a:rPr lang="ru-RU" sz="10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платежи, скидки и инкассация,</a:t>
            </a:r>
          </a:p>
          <a:p>
            <a:pPr>
              <a:lnSpc>
                <a:spcPct val="125000"/>
              </a:lnSpc>
              <a:buFontTx/>
              <a:buChar char="-"/>
            </a:pPr>
            <a:r>
              <a:rPr lang="ru-RU" sz="10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расчет и выплата зарплаты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283619" y="6550223"/>
            <a:ext cx="18603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2060"/>
                </a:solidFill>
                <a:latin typeface="Garamond" pitchFamily="18" charset="0"/>
              </a:rPr>
              <a:t>www.otmechalka.com</a:t>
            </a:r>
            <a:endParaRPr lang="ru-RU" sz="1400" dirty="0"/>
          </a:p>
        </p:txBody>
      </p:sp>
      <p:sp>
        <p:nvSpPr>
          <p:cNvPr id="30" name="Rounded Rectangular Callout 29"/>
          <p:cNvSpPr/>
          <p:nvPr/>
        </p:nvSpPr>
        <p:spPr>
          <a:xfrm>
            <a:off x="5857884" y="3214686"/>
            <a:ext cx="1357322" cy="785818"/>
          </a:xfrm>
          <a:prstGeom prst="wedgeRoundRectCallout">
            <a:avLst>
              <a:gd name="adj1" fmla="val -4489"/>
              <a:gd name="adj2" fmla="val -105796"/>
              <a:gd name="adj3" fmla="val 16667"/>
            </a:avLst>
          </a:prstGeom>
          <a:gradFill flip="none" rotWithShape="1">
            <a:gsLst>
              <a:gs pos="0">
                <a:srgbClr val="408FB2"/>
              </a:gs>
              <a:gs pos="75000">
                <a:srgbClr val="5B89C1"/>
              </a:gs>
              <a:gs pos="100000">
                <a:srgbClr val="235591"/>
              </a:gs>
            </a:gsLst>
            <a:path path="circle">
              <a:fillToRect r="100000" b="100000"/>
            </a:path>
            <a:tileRect l="-100000" t="-100000"/>
          </a:gradFill>
          <a:ln w="12700" cmpd="sng">
            <a:solidFill>
              <a:srgbClr val="235591"/>
            </a:solidFill>
            <a:prstDash val="solid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5000"/>
              </a:lnSpc>
            </a:pPr>
            <a:r>
              <a:rPr lang="ru-RU" sz="10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Склад:</a:t>
            </a:r>
          </a:p>
          <a:p>
            <a:pPr>
              <a:lnSpc>
                <a:spcPct val="125000"/>
              </a:lnSpc>
            </a:pPr>
            <a:r>
              <a:rPr lang="ru-RU" sz="10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Продажа, закупка и учет товаров</a:t>
            </a:r>
          </a:p>
        </p:txBody>
      </p:sp>
      <p:sp>
        <p:nvSpPr>
          <p:cNvPr id="31" name="Rounded Rectangular Callout 30"/>
          <p:cNvSpPr/>
          <p:nvPr/>
        </p:nvSpPr>
        <p:spPr>
          <a:xfrm>
            <a:off x="7143768" y="928670"/>
            <a:ext cx="1500198" cy="926984"/>
          </a:xfrm>
          <a:prstGeom prst="wedgeRoundRectCallout">
            <a:avLst>
              <a:gd name="adj1" fmla="val -45759"/>
              <a:gd name="adj2" fmla="val 110962"/>
              <a:gd name="adj3" fmla="val 16667"/>
            </a:avLst>
          </a:prstGeom>
          <a:gradFill flip="none" rotWithShape="1">
            <a:gsLst>
              <a:gs pos="0">
                <a:srgbClr val="408FB2"/>
              </a:gs>
              <a:gs pos="75000">
                <a:srgbClr val="5B89C1"/>
              </a:gs>
              <a:gs pos="100000">
                <a:srgbClr val="235591"/>
              </a:gs>
            </a:gsLst>
            <a:path path="circle">
              <a:fillToRect r="100000" b="100000"/>
            </a:path>
            <a:tileRect l="-100000" t="-100000"/>
          </a:gradFill>
          <a:ln w="12700" cmpd="sng">
            <a:solidFill>
              <a:srgbClr val="235591"/>
            </a:solidFill>
            <a:prstDash val="solid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5000"/>
              </a:lnSpc>
            </a:pPr>
            <a:r>
              <a:rPr lang="ru-RU" sz="10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</a:t>
            </a:r>
            <a:r>
              <a:rPr lang="en-US" sz="10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RM </a:t>
            </a:r>
            <a:r>
              <a:rPr lang="ru-RU" sz="10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для учета и контроля:</a:t>
            </a:r>
          </a:p>
          <a:p>
            <a:pPr>
              <a:lnSpc>
                <a:spcPct val="125000"/>
              </a:lnSpc>
              <a:buFont typeface="Wingdings" pitchFamily="2" charset="2"/>
              <a:buChar char="ü"/>
            </a:pPr>
            <a:r>
              <a:rPr lang="ru-RU" sz="10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Звонков</a:t>
            </a:r>
          </a:p>
          <a:p>
            <a:pPr>
              <a:lnSpc>
                <a:spcPct val="125000"/>
              </a:lnSpc>
              <a:buFont typeface="Wingdings" pitchFamily="2" charset="2"/>
              <a:buChar char="ü"/>
            </a:pPr>
            <a:r>
              <a:rPr lang="ru-RU" sz="10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Задач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 l="926" t="3632" r="926" b="1948"/>
          <a:stretch>
            <a:fillRect/>
          </a:stretch>
        </p:blipFill>
        <p:spPr bwMode="auto">
          <a:xfrm>
            <a:off x="642910" y="1071546"/>
            <a:ext cx="7572428" cy="18573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500034" y="4214818"/>
            <a:ext cx="5357850" cy="2286016"/>
          </a:xfrm>
          <a:prstGeom prst="rect">
            <a:avLst/>
          </a:prstGeom>
          <a:gradFill flip="none" rotWithShape="1">
            <a:gsLst>
              <a:gs pos="0">
                <a:srgbClr val="E8EEF8"/>
              </a:gs>
              <a:gs pos="100000">
                <a:srgbClr val="D0DDEC"/>
              </a:gs>
            </a:gsLst>
            <a:lin ang="5400000" scaled="1"/>
            <a:tileRect/>
          </a:gradFill>
          <a:ln w="12700">
            <a:solidFill>
              <a:srgbClr val="7399C7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sz="150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Система оснащена всплывающими подсказками, </a:t>
            </a:r>
          </a:p>
          <a:p>
            <a:r>
              <a:rPr lang="ru-RU" sz="150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что существенно облегчает работу начинающих </a:t>
            </a:r>
          </a:p>
          <a:p>
            <a:r>
              <a:rPr lang="ru-RU" sz="150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пользователей. </a:t>
            </a:r>
          </a:p>
          <a:p>
            <a:r>
              <a:rPr lang="ru-RU" sz="150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Для просмотра подсказки наведите и удерживайте </a:t>
            </a:r>
          </a:p>
          <a:p>
            <a:r>
              <a:rPr lang="ru-RU" sz="150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курсор мыши на интересующем Вас элементе.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572528" y="6143644"/>
            <a:ext cx="42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14</a:t>
            </a:r>
            <a:endParaRPr lang="uk-UA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42918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Гибкий поиск</a:t>
            </a:r>
            <a:endParaRPr lang="uk-UA" sz="16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6" name="Picture 9" descr="H:\СУП\Docs\Продажи\Презентация системы Отмечалка New\imgs\hel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5500702"/>
            <a:ext cx="4120115" cy="936674"/>
          </a:xfrm>
          <a:prstGeom prst="rect">
            <a:avLst/>
          </a:prstGeom>
          <a:ln>
            <a:noFill/>
          </a:ln>
          <a:effectLst>
            <a:outerShdw blurRad="1143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3" descr="E:\projects\sup\Презентация системы Отмечалка ppt\imgs\result\gantel.jpg"/>
          <p:cNvPicPr>
            <a:picLocks noChangeAspect="1" noChangeArrowheads="1"/>
          </p:cNvPicPr>
          <p:nvPr/>
        </p:nvPicPr>
        <p:blipFill>
          <a:blip r:embed="rId4" cstate="print">
            <a:lum bright="20000" contrast="-20000"/>
          </a:blip>
          <a:srcRect/>
          <a:stretch>
            <a:fillRect/>
          </a:stretch>
        </p:blipFill>
        <p:spPr bwMode="auto">
          <a:xfrm>
            <a:off x="6429388" y="4376504"/>
            <a:ext cx="2000264" cy="2000264"/>
          </a:xfrm>
          <a:prstGeom prst="rect">
            <a:avLst/>
          </a:prstGeom>
          <a:noFill/>
        </p:spPr>
      </p:pic>
      <p:sp>
        <p:nvSpPr>
          <p:cNvPr id="9" name="Rounded Rectangular Callout 8"/>
          <p:cNvSpPr/>
          <p:nvPr/>
        </p:nvSpPr>
        <p:spPr>
          <a:xfrm>
            <a:off x="6429388" y="642918"/>
            <a:ext cx="1140253" cy="357190"/>
          </a:xfrm>
          <a:prstGeom prst="wedgeRoundRectCallout">
            <a:avLst>
              <a:gd name="adj1" fmla="val 45355"/>
              <a:gd name="adj2" fmla="val 154176"/>
              <a:gd name="adj3" fmla="val 16667"/>
            </a:avLst>
          </a:prstGeom>
          <a:gradFill flip="none" rotWithShape="1">
            <a:gsLst>
              <a:gs pos="0">
                <a:srgbClr val="408FB2"/>
              </a:gs>
              <a:gs pos="75000">
                <a:srgbClr val="5B89C1"/>
              </a:gs>
              <a:gs pos="100000">
                <a:srgbClr val="235591"/>
              </a:gs>
            </a:gsLst>
            <a:path path="circle">
              <a:fillToRect r="100000" b="100000"/>
            </a:path>
            <a:tileRect l="-100000" t="-100000"/>
          </a:gradFill>
          <a:ln w="12700" cmpd="sng">
            <a:solidFill>
              <a:srgbClr val="235591"/>
            </a:solidFill>
            <a:prstDash val="solid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Искать</a:t>
            </a:r>
            <a:endParaRPr lang="uk-UA" sz="10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6357950" y="1857364"/>
            <a:ext cx="1140253" cy="357190"/>
          </a:xfrm>
          <a:prstGeom prst="wedgeRoundRectCallout">
            <a:avLst>
              <a:gd name="adj1" fmla="val 77666"/>
              <a:gd name="adj2" fmla="val -129396"/>
              <a:gd name="adj3" fmla="val 16667"/>
            </a:avLst>
          </a:prstGeom>
          <a:gradFill flip="none" rotWithShape="1">
            <a:gsLst>
              <a:gs pos="0">
                <a:srgbClr val="408FB2"/>
              </a:gs>
              <a:gs pos="75000">
                <a:srgbClr val="5B89C1"/>
              </a:gs>
              <a:gs pos="100000">
                <a:srgbClr val="235591"/>
              </a:gs>
            </a:gsLst>
            <a:path path="circle">
              <a:fillToRect r="100000" b="100000"/>
            </a:path>
            <a:tileRect l="-100000" t="-100000"/>
          </a:gradFill>
          <a:ln w="12700" cmpd="sng">
            <a:solidFill>
              <a:srgbClr val="235591"/>
            </a:solidFill>
            <a:prstDash val="solid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Очистить</a:t>
            </a:r>
            <a:r>
              <a:rPr lang="uk-UA" sz="10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10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поиск</a:t>
            </a:r>
          </a:p>
        </p:txBody>
      </p:sp>
      <p:sp>
        <p:nvSpPr>
          <p:cNvPr id="11" name="TextBox 10"/>
          <p:cNvSpPr txBox="1"/>
          <p:nvPr/>
        </p:nvSpPr>
        <p:spPr>
          <a:xfrm flipH="1" flipV="1">
            <a:off x="6472783" y="-1096"/>
            <a:ext cx="2664296" cy="504000"/>
          </a:xfrm>
          <a:prstGeom prst="round1Rect">
            <a:avLst>
              <a:gd name="adj" fmla="val 25567"/>
            </a:avLst>
          </a:prstGeom>
          <a:gradFill flip="none" rotWithShape="1">
            <a:gsLst>
              <a:gs pos="0">
                <a:srgbClr val="B6CBE4"/>
              </a:gs>
              <a:gs pos="50000">
                <a:srgbClr val="DEE7F2"/>
              </a:gs>
              <a:gs pos="100000">
                <a:srgbClr val="E9EFF7"/>
              </a:gs>
            </a:gsLst>
            <a:lin ang="16200000" scaled="1"/>
            <a:tileRect/>
          </a:gradFill>
          <a:ln w="9525">
            <a:solidFill>
              <a:srgbClr val="C5D5E9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endParaRPr lang="ru-RU" sz="3200" dirty="0" smtClean="0">
              <a:solidFill>
                <a:srgbClr val="5181B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46515" y="-39196"/>
            <a:ext cx="241200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3200" dirty="0" smtClean="0">
                <a:solidFill>
                  <a:srgbClr val="4270A8"/>
                </a:solidFill>
                <a:latin typeface="Arial" pitchFamily="34" charset="0"/>
                <a:cs typeface="Arial" pitchFamily="34" charset="0"/>
              </a:rPr>
              <a:t>Отмечалка</a:t>
            </a:r>
          </a:p>
        </p:txBody>
      </p:sp>
      <p:sp>
        <p:nvSpPr>
          <p:cNvPr id="13" name="TextBox 12"/>
          <p:cNvSpPr txBox="1"/>
          <p:nvPr/>
        </p:nvSpPr>
        <p:spPr>
          <a:xfrm flipH="1" flipV="1">
            <a:off x="-1" y="-41484"/>
            <a:ext cx="9137079" cy="584775"/>
          </a:xfrm>
          <a:prstGeom prst="round1Rect">
            <a:avLst>
              <a:gd name="adj" fmla="val 25567"/>
            </a:avLst>
          </a:prstGeom>
          <a:gradFill flip="none" rotWithShape="1">
            <a:gsLst>
              <a:gs pos="0">
                <a:srgbClr val="4270A8">
                  <a:shade val="30000"/>
                  <a:satMod val="115000"/>
                </a:srgbClr>
              </a:gs>
              <a:gs pos="50000">
                <a:srgbClr val="4270A8">
                  <a:shade val="67500"/>
                  <a:satMod val="115000"/>
                </a:srgbClr>
              </a:gs>
              <a:gs pos="100000">
                <a:srgbClr val="4270A8">
                  <a:shade val="100000"/>
                  <a:satMod val="115000"/>
                </a:srgbClr>
              </a:gs>
            </a:gsLst>
            <a:lin ang="16200000" scaled="1"/>
            <a:tileRect/>
          </a:gradFill>
          <a:ln w="9525">
            <a:solidFill>
              <a:srgbClr val="396293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endParaRPr lang="ru-RU" sz="3200" dirty="0" smtClean="0">
              <a:solidFill>
                <a:srgbClr val="5181B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-24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29327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    Удобства пользования</a:t>
            </a:r>
            <a:endParaRPr lang="uk-UA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508264" y="50804"/>
            <a:ext cx="1597893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cs typeface="Arial" pitchFamily="34" charset="0"/>
              </a:rPr>
              <a:t>Отмечалка</a:t>
            </a:r>
          </a:p>
        </p:txBody>
      </p:sp>
      <p:pic>
        <p:nvPicPr>
          <p:cNvPr id="17" name="Picture 3" descr="E:\projects\sup\images\logo_finish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25538" y="22034"/>
            <a:ext cx="476672" cy="476672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142844" y="3071810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Работа с несколькими страницами одновременно</a:t>
            </a:r>
            <a:endParaRPr lang="uk-UA" sz="16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5786" y="3500438"/>
            <a:ext cx="7734300" cy="581025"/>
          </a:xfrm>
          <a:prstGeom prst="rect">
            <a:avLst/>
          </a:prstGeom>
          <a:ln>
            <a:noFill/>
          </a:ln>
          <a:effectLst>
            <a:outerShdw blurRad="114300" algn="tl" rotWithShape="0">
              <a:srgbClr val="000000">
                <a:alpha val="70000"/>
              </a:srgbClr>
            </a:outerShdw>
          </a:effectLst>
        </p:spPr>
      </p:pic>
      <p:sp>
        <p:nvSpPr>
          <p:cNvPr id="19" name="TextBox 18"/>
          <p:cNvSpPr txBox="1"/>
          <p:nvPr/>
        </p:nvSpPr>
        <p:spPr>
          <a:xfrm>
            <a:off x="7283619" y="6550223"/>
            <a:ext cx="18603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2060"/>
                </a:solidFill>
                <a:latin typeface="Garamond" pitchFamily="18" charset="0"/>
              </a:rPr>
              <a:t>www.otmechalka.com</a:t>
            </a:r>
            <a:endParaRPr lang="ru-RU" sz="14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572528" y="6143644"/>
            <a:ext cx="42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15</a:t>
            </a:r>
            <a:endParaRPr lang="uk-UA" dirty="0"/>
          </a:p>
        </p:txBody>
      </p:sp>
      <p:sp>
        <p:nvSpPr>
          <p:cNvPr id="5" name="TextBox 4"/>
          <p:cNvSpPr txBox="1"/>
          <p:nvPr/>
        </p:nvSpPr>
        <p:spPr>
          <a:xfrm>
            <a:off x="349653" y="804430"/>
            <a:ext cx="22220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Создание Филиала</a:t>
            </a:r>
            <a:endParaRPr lang="uk-UA" sz="16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7158" y="2071678"/>
            <a:ext cx="29626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Добавление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направлений</a:t>
            </a:r>
            <a:endParaRPr lang="uk-UA" sz="16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532757"/>
            <a:ext cx="2928958" cy="1400299"/>
          </a:xfrm>
          <a:prstGeom prst="rect">
            <a:avLst/>
          </a:prstGeom>
          <a:ln>
            <a:noFill/>
          </a:ln>
          <a:effectLst>
            <a:outerShdw blurRad="1143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357158" y="4143380"/>
            <a:ext cx="21675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Добавление групп</a:t>
            </a:r>
            <a:endParaRPr lang="uk-UA" sz="16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4" name="Down Arrow 13"/>
          <p:cNvSpPr/>
          <p:nvPr/>
        </p:nvSpPr>
        <p:spPr>
          <a:xfrm rot="1800000">
            <a:off x="3779912" y="2132856"/>
            <a:ext cx="432048" cy="288032"/>
          </a:xfrm>
          <a:prstGeom prst="downArrow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147" name="Picture 3" descr="E:\projects\sup\Презентация системы Отмечалка ppt\imgs\result\aerobi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2348880"/>
            <a:ext cx="2484276" cy="1656184"/>
          </a:xfrm>
          <a:prstGeom prst="rect">
            <a:avLst/>
          </a:prstGeom>
          <a:ln>
            <a:noFill/>
          </a:ln>
          <a:effectLst>
            <a:outerShdw blurRad="114300" algn="tl" rotWithShape="0">
              <a:srgbClr val="000000">
                <a:alpha val="70000"/>
              </a:srgbClr>
            </a:outerShdw>
          </a:effectLst>
        </p:spPr>
      </p:pic>
      <p:sp>
        <p:nvSpPr>
          <p:cNvPr id="15" name="Down Arrow 14"/>
          <p:cNvSpPr/>
          <p:nvPr/>
        </p:nvSpPr>
        <p:spPr>
          <a:xfrm rot="19800000">
            <a:off x="3750971" y="3844338"/>
            <a:ext cx="432048" cy="288032"/>
          </a:xfrm>
          <a:prstGeom prst="downArrow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6" name="TextBox 15"/>
          <p:cNvSpPr txBox="1"/>
          <p:nvPr/>
        </p:nvSpPr>
        <p:spPr>
          <a:xfrm flipH="1" flipV="1">
            <a:off x="6472783" y="-1096"/>
            <a:ext cx="2664296" cy="504000"/>
          </a:xfrm>
          <a:prstGeom prst="round1Rect">
            <a:avLst>
              <a:gd name="adj" fmla="val 25567"/>
            </a:avLst>
          </a:prstGeom>
          <a:gradFill flip="none" rotWithShape="1">
            <a:gsLst>
              <a:gs pos="0">
                <a:srgbClr val="B6CBE4"/>
              </a:gs>
              <a:gs pos="50000">
                <a:srgbClr val="DEE7F2"/>
              </a:gs>
              <a:gs pos="100000">
                <a:srgbClr val="E9EFF7"/>
              </a:gs>
            </a:gsLst>
            <a:lin ang="16200000" scaled="1"/>
            <a:tileRect/>
          </a:gradFill>
          <a:ln w="9525">
            <a:solidFill>
              <a:srgbClr val="C5D5E9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endParaRPr lang="ru-RU" sz="3200" dirty="0" smtClean="0">
              <a:solidFill>
                <a:srgbClr val="5181B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646515" y="-39196"/>
            <a:ext cx="241200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3200" dirty="0" smtClean="0">
                <a:solidFill>
                  <a:srgbClr val="4270A8"/>
                </a:solidFill>
                <a:latin typeface="Arial" pitchFamily="34" charset="0"/>
                <a:cs typeface="Arial" pitchFamily="34" charset="0"/>
              </a:rPr>
              <a:t>Отмечалка</a:t>
            </a:r>
          </a:p>
        </p:txBody>
      </p:sp>
      <p:sp>
        <p:nvSpPr>
          <p:cNvPr id="20" name="TextBox 19"/>
          <p:cNvSpPr txBox="1"/>
          <p:nvPr/>
        </p:nvSpPr>
        <p:spPr>
          <a:xfrm flipH="1" flipV="1">
            <a:off x="-1" y="-41484"/>
            <a:ext cx="9137079" cy="584775"/>
          </a:xfrm>
          <a:prstGeom prst="round1Rect">
            <a:avLst>
              <a:gd name="adj" fmla="val 25567"/>
            </a:avLst>
          </a:prstGeom>
          <a:gradFill flip="none" rotWithShape="1">
            <a:gsLst>
              <a:gs pos="0">
                <a:srgbClr val="4270A8">
                  <a:shade val="30000"/>
                  <a:satMod val="115000"/>
                </a:srgbClr>
              </a:gs>
              <a:gs pos="50000">
                <a:srgbClr val="4270A8">
                  <a:shade val="67500"/>
                  <a:satMod val="115000"/>
                </a:srgbClr>
              </a:gs>
              <a:gs pos="100000">
                <a:srgbClr val="4270A8">
                  <a:shade val="100000"/>
                  <a:satMod val="115000"/>
                </a:srgbClr>
              </a:gs>
            </a:gsLst>
            <a:lin ang="16200000" scaled="1"/>
            <a:tileRect/>
          </a:gradFill>
          <a:ln w="9525">
            <a:solidFill>
              <a:srgbClr val="396293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endParaRPr lang="ru-RU" sz="3200" dirty="0" smtClean="0">
              <a:solidFill>
                <a:srgbClr val="5181B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0" y="-24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sp>
        <p:nvSpPr>
          <p:cNvPr id="22" name="TextBox 21"/>
          <p:cNvSpPr txBox="1"/>
          <p:nvPr/>
        </p:nvSpPr>
        <p:spPr>
          <a:xfrm>
            <a:off x="0" y="29327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    Настройка групповых занятий</a:t>
            </a:r>
            <a:endParaRPr lang="uk-UA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508264" y="50804"/>
            <a:ext cx="1597893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cs typeface="Arial" pitchFamily="34" charset="0"/>
              </a:rPr>
              <a:t>Отмечалка</a:t>
            </a:r>
          </a:p>
        </p:txBody>
      </p:sp>
      <p:pic>
        <p:nvPicPr>
          <p:cNvPr id="24" name="Picture 3" descr="E:\projects\sup\images\logo_finish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25538" y="22034"/>
            <a:ext cx="476672" cy="476672"/>
          </a:xfrm>
          <a:prstGeom prst="rect">
            <a:avLst/>
          </a:prstGeom>
          <a:noFill/>
        </p:spPr>
      </p:pic>
      <p:sp>
        <p:nvSpPr>
          <p:cNvPr id="25" name="TextBox 24"/>
          <p:cNvSpPr txBox="1"/>
          <p:nvPr/>
        </p:nvSpPr>
        <p:spPr>
          <a:xfrm>
            <a:off x="7283619" y="6550223"/>
            <a:ext cx="18603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2060"/>
                </a:solidFill>
                <a:latin typeface="Garamond" pitchFamily="18" charset="0"/>
              </a:rPr>
              <a:t>www.otmechalka.com</a:t>
            </a:r>
            <a:endParaRPr lang="ru-RU" sz="1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43162" y="714356"/>
            <a:ext cx="6386556" cy="11743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42976" y="4500570"/>
            <a:ext cx="6148398" cy="22174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572528" y="6143644"/>
            <a:ext cx="42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16</a:t>
            </a:r>
            <a:endParaRPr lang="uk-UA" dirty="0"/>
          </a:p>
        </p:txBody>
      </p:sp>
      <p:sp>
        <p:nvSpPr>
          <p:cNvPr id="5" name="TextBox 4"/>
          <p:cNvSpPr txBox="1"/>
          <p:nvPr/>
        </p:nvSpPr>
        <p:spPr>
          <a:xfrm>
            <a:off x="642910" y="571480"/>
            <a:ext cx="85010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Типы абонементов </a:t>
            </a:r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– это шаблон абонемента, указывающий, какие группы может</a:t>
            </a:r>
          </a:p>
          <a:p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посещать клиент, купивший абонемент определенного типа.</a:t>
            </a:r>
          </a:p>
          <a:p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Тип абонемента Вы можете ограничить по посещаемым группам, сроку действия и </a:t>
            </a:r>
          </a:p>
          <a:p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количеству занятий.</a:t>
            </a:r>
            <a:endParaRPr lang="uk-UA" sz="14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7170" name="Picture 2" descr="E:\projects\sup\Презентация системы Отмечалка ppt\imgs\result\kard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79044" y="2564904"/>
            <a:ext cx="2088232" cy="2088232"/>
          </a:xfrm>
          <a:prstGeom prst="rect">
            <a:avLst/>
          </a:prstGeom>
          <a:ln>
            <a:noFill/>
          </a:ln>
          <a:effectLst/>
        </p:spPr>
      </p:pic>
      <p:sp>
        <p:nvSpPr>
          <p:cNvPr id="17" name="TextBox 16"/>
          <p:cNvSpPr txBox="1"/>
          <p:nvPr/>
        </p:nvSpPr>
        <p:spPr>
          <a:xfrm flipH="1" flipV="1">
            <a:off x="6472783" y="-1096"/>
            <a:ext cx="2664296" cy="504000"/>
          </a:xfrm>
          <a:prstGeom prst="round1Rect">
            <a:avLst>
              <a:gd name="adj" fmla="val 25567"/>
            </a:avLst>
          </a:prstGeom>
          <a:gradFill flip="none" rotWithShape="1">
            <a:gsLst>
              <a:gs pos="0">
                <a:srgbClr val="B6CBE4"/>
              </a:gs>
              <a:gs pos="50000">
                <a:srgbClr val="DEE7F2"/>
              </a:gs>
              <a:gs pos="100000">
                <a:srgbClr val="E9EFF7"/>
              </a:gs>
            </a:gsLst>
            <a:lin ang="16200000" scaled="1"/>
            <a:tileRect/>
          </a:gradFill>
          <a:ln w="9525">
            <a:solidFill>
              <a:srgbClr val="C5D5E9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endParaRPr lang="ru-RU" sz="3200" dirty="0" smtClean="0">
              <a:solidFill>
                <a:srgbClr val="5181B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646515" y="-39196"/>
            <a:ext cx="241200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3200" dirty="0" smtClean="0">
                <a:solidFill>
                  <a:srgbClr val="4270A8"/>
                </a:solidFill>
                <a:latin typeface="Arial" pitchFamily="34" charset="0"/>
                <a:cs typeface="Arial" pitchFamily="34" charset="0"/>
              </a:rPr>
              <a:t>Отмечалка</a:t>
            </a:r>
          </a:p>
        </p:txBody>
      </p:sp>
      <p:sp>
        <p:nvSpPr>
          <p:cNvPr id="19" name="TextBox 18"/>
          <p:cNvSpPr txBox="1"/>
          <p:nvPr/>
        </p:nvSpPr>
        <p:spPr>
          <a:xfrm flipH="1" flipV="1">
            <a:off x="-1" y="-41484"/>
            <a:ext cx="9137079" cy="584775"/>
          </a:xfrm>
          <a:prstGeom prst="round1Rect">
            <a:avLst>
              <a:gd name="adj" fmla="val 25567"/>
            </a:avLst>
          </a:prstGeom>
          <a:gradFill flip="none" rotWithShape="1">
            <a:gsLst>
              <a:gs pos="0">
                <a:srgbClr val="4270A8">
                  <a:shade val="30000"/>
                  <a:satMod val="115000"/>
                </a:srgbClr>
              </a:gs>
              <a:gs pos="50000">
                <a:srgbClr val="4270A8">
                  <a:shade val="67500"/>
                  <a:satMod val="115000"/>
                </a:srgbClr>
              </a:gs>
              <a:gs pos="100000">
                <a:srgbClr val="4270A8">
                  <a:shade val="100000"/>
                  <a:satMod val="115000"/>
                </a:srgbClr>
              </a:gs>
            </a:gsLst>
            <a:lin ang="16200000" scaled="1"/>
            <a:tileRect/>
          </a:gradFill>
          <a:ln w="9525">
            <a:solidFill>
              <a:srgbClr val="396293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endParaRPr lang="ru-RU" sz="3200" dirty="0" smtClean="0">
              <a:solidFill>
                <a:srgbClr val="5181B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0" y="-24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sp>
        <p:nvSpPr>
          <p:cNvPr id="21" name="TextBox 20"/>
          <p:cNvSpPr txBox="1"/>
          <p:nvPr/>
        </p:nvSpPr>
        <p:spPr>
          <a:xfrm>
            <a:off x="0" y="29327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    Настройка типов абонементов</a:t>
            </a:r>
            <a:endParaRPr lang="uk-UA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508264" y="50804"/>
            <a:ext cx="1597893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cs typeface="Arial" pitchFamily="34" charset="0"/>
              </a:rPr>
              <a:t>Отмечалка</a:t>
            </a:r>
          </a:p>
        </p:txBody>
      </p:sp>
      <p:pic>
        <p:nvPicPr>
          <p:cNvPr id="23" name="Picture 3" descr="E:\projects\sup\images\logo_finish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25538" y="22034"/>
            <a:ext cx="476672" cy="476672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7283619" y="6550223"/>
            <a:ext cx="18603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2060"/>
                </a:solidFill>
                <a:latin typeface="Garamond" pitchFamily="18" charset="0"/>
              </a:rPr>
              <a:t>www.otmechalka.com</a:t>
            </a:r>
            <a:endParaRPr lang="ru-RU" sz="1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4414" y="1541078"/>
            <a:ext cx="5572164" cy="51026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572528" y="6143644"/>
            <a:ext cx="42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17</a:t>
            </a:r>
            <a:endParaRPr lang="uk-UA" dirty="0"/>
          </a:p>
        </p:txBody>
      </p:sp>
      <p:sp>
        <p:nvSpPr>
          <p:cNvPr id="4" name="TextBox 3"/>
          <p:cNvSpPr txBox="1"/>
          <p:nvPr/>
        </p:nvSpPr>
        <p:spPr>
          <a:xfrm>
            <a:off x="0" y="57148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Добавление, редактирование, удаление сотрудников организации, настройка начисления заработной платы</a:t>
            </a:r>
            <a:endParaRPr lang="uk-UA" sz="16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 flipH="1" flipV="1">
            <a:off x="6472783" y="-1096"/>
            <a:ext cx="2664296" cy="504000"/>
          </a:xfrm>
          <a:prstGeom prst="round1Rect">
            <a:avLst>
              <a:gd name="adj" fmla="val 25567"/>
            </a:avLst>
          </a:prstGeom>
          <a:gradFill flip="none" rotWithShape="1">
            <a:gsLst>
              <a:gs pos="0">
                <a:srgbClr val="B6CBE4"/>
              </a:gs>
              <a:gs pos="50000">
                <a:srgbClr val="DEE7F2"/>
              </a:gs>
              <a:gs pos="100000">
                <a:srgbClr val="E9EFF7"/>
              </a:gs>
            </a:gsLst>
            <a:lin ang="16200000" scaled="1"/>
            <a:tileRect/>
          </a:gradFill>
          <a:ln w="9525">
            <a:solidFill>
              <a:srgbClr val="C5D5E9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endParaRPr lang="ru-RU" sz="3200" dirty="0" smtClean="0">
              <a:solidFill>
                <a:srgbClr val="5181B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46515" y="-39196"/>
            <a:ext cx="241200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3200" dirty="0" smtClean="0">
                <a:solidFill>
                  <a:srgbClr val="4270A8"/>
                </a:solidFill>
                <a:latin typeface="Arial" pitchFamily="34" charset="0"/>
                <a:cs typeface="Arial" pitchFamily="34" charset="0"/>
              </a:rPr>
              <a:t>Отмечалка</a:t>
            </a:r>
          </a:p>
        </p:txBody>
      </p:sp>
      <p:sp>
        <p:nvSpPr>
          <p:cNvPr id="13" name="TextBox 12"/>
          <p:cNvSpPr txBox="1"/>
          <p:nvPr/>
        </p:nvSpPr>
        <p:spPr>
          <a:xfrm flipH="1" flipV="1">
            <a:off x="-1" y="-41484"/>
            <a:ext cx="9137079" cy="584775"/>
          </a:xfrm>
          <a:prstGeom prst="round1Rect">
            <a:avLst>
              <a:gd name="adj" fmla="val 25567"/>
            </a:avLst>
          </a:prstGeom>
          <a:gradFill flip="none" rotWithShape="1">
            <a:gsLst>
              <a:gs pos="0">
                <a:srgbClr val="4270A8">
                  <a:shade val="30000"/>
                  <a:satMod val="115000"/>
                </a:srgbClr>
              </a:gs>
              <a:gs pos="50000">
                <a:srgbClr val="4270A8">
                  <a:shade val="67500"/>
                  <a:satMod val="115000"/>
                </a:srgbClr>
              </a:gs>
              <a:gs pos="100000">
                <a:srgbClr val="4270A8">
                  <a:shade val="100000"/>
                  <a:satMod val="115000"/>
                </a:srgbClr>
              </a:gs>
            </a:gsLst>
            <a:lin ang="16200000" scaled="1"/>
            <a:tileRect/>
          </a:gradFill>
          <a:ln w="9525">
            <a:solidFill>
              <a:srgbClr val="396293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endParaRPr lang="ru-RU" sz="3200" dirty="0" smtClean="0">
              <a:solidFill>
                <a:srgbClr val="5181B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-24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sp>
        <p:nvSpPr>
          <p:cNvPr id="15" name="TextBox 14"/>
          <p:cNvSpPr txBox="1"/>
          <p:nvPr/>
        </p:nvSpPr>
        <p:spPr>
          <a:xfrm>
            <a:off x="-214346" y="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    Работа с сотрудниками и преподавателями</a:t>
            </a:r>
            <a:endParaRPr lang="uk-UA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508264" y="50804"/>
            <a:ext cx="1597893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cs typeface="Arial" pitchFamily="34" charset="0"/>
              </a:rPr>
              <a:t>Отмечалка</a:t>
            </a:r>
          </a:p>
        </p:txBody>
      </p:sp>
      <p:pic>
        <p:nvPicPr>
          <p:cNvPr id="17" name="Picture 3" descr="E:\projects\sup\images\logo_finish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25538" y="22034"/>
            <a:ext cx="476672" cy="476672"/>
          </a:xfrm>
          <a:prstGeom prst="rect">
            <a:avLst/>
          </a:prstGeom>
          <a:noFill/>
        </p:spPr>
      </p:pic>
      <p:pic>
        <p:nvPicPr>
          <p:cNvPr id="4099" name="Picture 3" descr="C:\Users\otm\Desktop\images.jpg"/>
          <p:cNvPicPr>
            <a:picLocks noChangeAspect="1" noChangeArrowheads="1"/>
          </p:cNvPicPr>
          <p:nvPr/>
        </p:nvPicPr>
        <p:blipFill>
          <a:blip r:embed="rId3">
            <a:lum bright="20000" contrast="-20000"/>
          </a:blip>
          <a:srcRect/>
          <a:stretch>
            <a:fillRect/>
          </a:stretch>
        </p:blipFill>
        <p:spPr bwMode="auto">
          <a:xfrm>
            <a:off x="6500826" y="3857628"/>
            <a:ext cx="2524125" cy="1809750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7283619" y="6550223"/>
            <a:ext cx="18603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2060"/>
                </a:solidFill>
                <a:latin typeface="Garamond" pitchFamily="18" charset="0"/>
              </a:rPr>
              <a:t>www.otmechalka.com</a:t>
            </a:r>
            <a:endParaRPr lang="ru-RU" sz="1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1285860"/>
            <a:ext cx="6717920" cy="47863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 l="838" t="1365" r="1140" b="1728"/>
          <a:stretch>
            <a:fillRect/>
          </a:stretch>
        </p:blipFill>
        <p:spPr bwMode="auto">
          <a:xfrm>
            <a:off x="214282" y="857232"/>
            <a:ext cx="8358246" cy="50720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8572528" y="6143644"/>
            <a:ext cx="42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18</a:t>
            </a:r>
            <a:endParaRPr lang="uk-UA" dirty="0"/>
          </a:p>
        </p:txBody>
      </p:sp>
      <p:sp>
        <p:nvSpPr>
          <p:cNvPr id="27" name="Rounded Rectangular Callout 26"/>
          <p:cNvSpPr/>
          <p:nvPr/>
        </p:nvSpPr>
        <p:spPr>
          <a:xfrm>
            <a:off x="1714480" y="928670"/>
            <a:ext cx="1140253" cy="357190"/>
          </a:xfrm>
          <a:prstGeom prst="wedgeRoundRectCallout">
            <a:avLst>
              <a:gd name="adj1" fmla="val -47604"/>
              <a:gd name="adj2" fmla="val 94855"/>
              <a:gd name="adj3" fmla="val 16667"/>
            </a:avLst>
          </a:prstGeom>
          <a:gradFill flip="none" rotWithShape="1">
            <a:gsLst>
              <a:gs pos="0">
                <a:srgbClr val="408FB2"/>
              </a:gs>
              <a:gs pos="75000">
                <a:srgbClr val="5B89C1"/>
              </a:gs>
              <a:gs pos="100000">
                <a:srgbClr val="235591"/>
              </a:gs>
            </a:gsLst>
            <a:path path="circle">
              <a:fillToRect r="100000" b="100000"/>
            </a:path>
            <a:tileRect l="-100000" t="-100000"/>
          </a:gradFill>
          <a:ln w="12700" cmpd="sng">
            <a:solidFill>
              <a:srgbClr val="235591"/>
            </a:solidFill>
            <a:prstDash val="solid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Добавление посетителя</a:t>
            </a:r>
            <a:endParaRPr lang="uk-UA" sz="10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9" name="Rounded Rectangular Callout 28"/>
          <p:cNvSpPr/>
          <p:nvPr/>
        </p:nvSpPr>
        <p:spPr>
          <a:xfrm>
            <a:off x="428596" y="4000504"/>
            <a:ext cx="1192786" cy="357190"/>
          </a:xfrm>
          <a:prstGeom prst="wedgeRoundRectCallout">
            <a:avLst>
              <a:gd name="adj1" fmla="val 98637"/>
              <a:gd name="adj2" fmla="val -103446"/>
              <a:gd name="adj3" fmla="val 16667"/>
            </a:avLst>
          </a:prstGeom>
          <a:gradFill flip="none" rotWithShape="1">
            <a:gsLst>
              <a:gs pos="0">
                <a:srgbClr val="408FB2"/>
              </a:gs>
              <a:gs pos="75000">
                <a:srgbClr val="5B89C1"/>
              </a:gs>
              <a:gs pos="100000">
                <a:srgbClr val="235591"/>
              </a:gs>
            </a:gsLst>
            <a:path path="circle">
              <a:fillToRect r="100000" b="100000"/>
            </a:path>
            <a:tileRect l="-100000" t="-100000"/>
          </a:gradFill>
          <a:ln w="12700" cmpd="sng">
            <a:solidFill>
              <a:srgbClr val="235591"/>
            </a:solidFill>
            <a:prstDash val="solid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Редактирование посетителя</a:t>
            </a:r>
            <a:endParaRPr lang="uk-UA" sz="10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0" name="Rounded Rectangular Callout 29"/>
          <p:cNvSpPr/>
          <p:nvPr/>
        </p:nvSpPr>
        <p:spPr>
          <a:xfrm>
            <a:off x="571472" y="3000372"/>
            <a:ext cx="1357322" cy="357190"/>
          </a:xfrm>
          <a:prstGeom prst="wedgeRoundRectCallout">
            <a:avLst>
              <a:gd name="adj1" fmla="val 80931"/>
              <a:gd name="adj2" fmla="val 156742"/>
              <a:gd name="adj3" fmla="val 16667"/>
            </a:avLst>
          </a:prstGeom>
          <a:gradFill flip="none" rotWithShape="1">
            <a:gsLst>
              <a:gs pos="0">
                <a:srgbClr val="408FB2"/>
              </a:gs>
              <a:gs pos="75000">
                <a:srgbClr val="5B89C1"/>
              </a:gs>
              <a:gs pos="100000">
                <a:srgbClr val="235591"/>
              </a:gs>
            </a:gsLst>
            <a:path path="circle">
              <a:fillToRect r="100000" b="100000"/>
            </a:path>
            <a:tileRect l="-100000" t="-100000"/>
          </a:gradFill>
          <a:ln w="12700" cmpd="sng">
            <a:solidFill>
              <a:srgbClr val="235591"/>
            </a:solidFill>
            <a:prstDash val="solid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Отправить/извлечь из архива</a:t>
            </a:r>
            <a:endParaRPr lang="uk-UA" sz="10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1" name="Rounded Rectangular Callout 30"/>
          <p:cNvSpPr/>
          <p:nvPr/>
        </p:nvSpPr>
        <p:spPr>
          <a:xfrm>
            <a:off x="1000100" y="4857760"/>
            <a:ext cx="1140253" cy="357190"/>
          </a:xfrm>
          <a:prstGeom prst="wedgeRoundRectCallout">
            <a:avLst>
              <a:gd name="adj1" fmla="val 76672"/>
              <a:gd name="adj2" fmla="val -202301"/>
              <a:gd name="adj3" fmla="val 16667"/>
            </a:avLst>
          </a:prstGeom>
          <a:gradFill flip="none" rotWithShape="1">
            <a:gsLst>
              <a:gs pos="0">
                <a:srgbClr val="408FB2"/>
              </a:gs>
              <a:gs pos="75000">
                <a:srgbClr val="5B89C1"/>
              </a:gs>
              <a:gs pos="100000">
                <a:srgbClr val="235591"/>
              </a:gs>
            </a:gsLst>
            <a:path path="circle">
              <a:fillToRect r="100000" b="100000"/>
            </a:path>
            <a:tileRect l="-100000" t="-100000"/>
          </a:gradFill>
          <a:ln w="12700" cmpd="sng">
            <a:solidFill>
              <a:srgbClr val="235591"/>
            </a:solidFill>
            <a:prstDash val="solid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Информация о клубной карте</a:t>
            </a:r>
            <a:endParaRPr lang="uk-UA" sz="10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3" name="Rounded Rectangular Callout 32"/>
          <p:cNvSpPr/>
          <p:nvPr/>
        </p:nvSpPr>
        <p:spPr>
          <a:xfrm>
            <a:off x="2786050" y="6215082"/>
            <a:ext cx="1140253" cy="357190"/>
          </a:xfrm>
          <a:prstGeom prst="wedgeRoundRectCallout">
            <a:avLst>
              <a:gd name="adj1" fmla="val 41840"/>
              <a:gd name="adj2" fmla="val -121346"/>
              <a:gd name="adj3" fmla="val 16667"/>
            </a:avLst>
          </a:prstGeom>
          <a:gradFill flip="none" rotWithShape="1">
            <a:gsLst>
              <a:gs pos="0">
                <a:srgbClr val="408FB2"/>
              </a:gs>
              <a:gs pos="75000">
                <a:srgbClr val="5B89C1"/>
              </a:gs>
              <a:gs pos="100000">
                <a:srgbClr val="235591"/>
              </a:gs>
            </a:gsLst>
            <a:path path="circle">
              <a:fillToRect r="100000" b="100000"/>
            </a:path>
            <a:tileRect l="-100000" t="-100000"/>
          </a:gradFill>
          <a:ln w="12700" cmpd="sng">
            <a:solidFill>
              <a:srgbClr val="235591"/>
            </a:solidFill>
            <a:prstDash val="solid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Отметить посещение</a:t>
            </a:r>
            <a:endParaRPr lang="uk-UA" sz="10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4" name="Rounded Rectangular Callout 33"/>
          <p:cNvSpPr/>
          <p:nvPr/>
        </p:nvSpPr>
        <p:spPr>
          <a:xfrm>
            <a:off x="4860032" y="4293096"/>
            <a:ext cx="1212166" cy="357190"/>
          </a:xfrm>
          <a:prstGeom prst="wedgeRoundRectCallout">
            <a:avLst>
              <a:gd name="adj1" fmla="val -53452"/>
              <a:gd name="adj2" fmla="val 144094"/>
              <a:gd name="adj3" fmla="val 16667"/>
            </a:avLst>
          </a:prstGeom>
          <a:gradFill flip="none" rotWithShape="1">
            <a:gsLst>
              <a:gs pos="0">
                <a:srgbClr val="408FB2"/>
              </a:gs>
              <a:gs pos="75000">
                <a:srgbClr val="5B89C1"/>
              </a:gs>
              <a:gs pos="100000">
                <a:srgbClr val="235591"/>
              </a:gs>
            </a:gsLst>
            <a:path path="circle">
              <a:fillToRect r="100000" b="100000"/>
            </a:path>
            <a:tileRect l="-100000" t="-100000"/>
          </a:gradFill>
          <a:ln w="12700" cmpd="sng">
            <a:solidFill>
              <a:srgbClr val="235591"/>
            </a:solidFill>
            <a:prstDash val="solid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Дата последнего посещения</a:t>
            </a:r>
            <a:endParaRPr lang="uk-UA" sz="10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5" name="Rounded Rectangular Callout 34"/>
          <p:cNvSpPr/>
          <p:nvPr/>
        </p:nvSpPr>
        <p:spPr>
          <a:xfrm>
            <a:off x="4716016" y="3645024"/>
            <a:ext cx="1140253" cy="357190"/>
          </a:xfrm>
          <a:prstGeom prst="wedgeRoundRectCallout">
            <a:avLst>
              <a:gd name="adj1" fmla="val -68973"/>
              <a:gd name="adj2" fmla="val 144094"/>
              <a:gd name="adj3" fmla="val 16667"/>
            </a:avLst>
          </a:prstGeom>
          <a:gradFill flip="none" rotWithShape="1">
            <a:gsLst>
              <a:gs pos="0">
                <a:srgbClr val="408FB2"/>
              </a:gs>
              <a:gs pos="75000">
                <a:srgbClr val="5B89C1"/>
              </a:gs>
              <a:gs pos="100000">
                <a:srgbClr val="235591"/>
              </a:gs>
            </a:gsLst>
            <a:path path="circle">
              <a:fillToRect r="100000" b="100000"/>
            </a:path>
            <a:tileRect l="-100000" t="-100000"/>
          </a:gradFill>
          <a:ln w="12700" cmpd="sng">
            <a:solidFill>
              <a:srgbClr val="235591"/>
            </a:solidFill>
            <a:prstDash val="solid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Выдать новый абонемент</a:t>
            </a:r>
            <a:endParaRPr lang="uk-UA" sz="10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6" name="Rounded Rectangular Callout 35"/>
          <p:cNvSpPr/>
          <p:nvPr/>
        </p:nvSpPr>
        <p:spPr>
          <a:xfrm>
            <a:off x="3000364" y="3571876"/>
            <a:ext cx="1140253" cy="357190"/>
          </a:xfrm>
          <a:prstGeom prst="wedgeRoundRectCallout">
            <a:avLst>
              <a:gd name="adj1" fmla="val -55122"/>
              <a:gd name="adj2" fmla="val 92187"/>
              <a:gd name="adj3" fmla="val 16667"/>
            </a:avLst>
          </a:prstGeom>
          <a:gradFill flip="none" rotWithShape="1">
            <a:gsLst>
              <a:gs pos="0">
                <a:srgbClr val="408FB2"/>
              </a:gs>
              <a:gs pos="75000">
                <a:srgbClr val="5B89C1"/>
              </a:gs>
              <a:gs pos="100000">
                <a:srgbClr val="235591"/>
              </a:gs>
            </a:gsLst>
            <a:path path="circle">
              <a:fillToRect r="100000" b="100000"/>
            </a:path>
            <a:tileRect l="-100000" t="-100000"/>
          </a:gradFill>
          <a:ln w="12700" cmpd="sng">
            <a:solidFill>
              <a:srgbClr val="235591"/>
            </a:solidFill>
            <a:prstDash val="solid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Возраст: года (месяцы)</a:t>
            </a:r>
            <a:endParaRPr lang="uk-UA" sz="10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7" name="Rounded Rectangular Callout 36"/>
          <p:cNvSpPr/>
          <p:nvPr/>
        </p:nvSpPr>
        <p:spPr>
          <a:xfrm>
            <a:off x="1285852" y="2500306"/>
            <a:ext cx="1357322" cy="357190"/>
          </a:xfrm>
          <a:prstGeom prst="wedgeRoundRectCallout">
            <a:avLst>
              <a:gd name="adj1" fmla="val 39344"/>
              <a:gd name="adj2" fmla="val 274426"/>
              <a:gd name="adj3" fmla="val 16667"/>
            </a:avLst>
          </a:prstGeom>
          <a:gradFill flip="none" rotWithShape="1">
            <a:gsLst>
              <a:gs pos="0">
                <a:srgbClr val="408FB2"/>
              </a:gs>
              <a:gs pos="75000">
                <a:srgbClr val="5B89C1"/>
              </a:gs>
              <a:gs pos="100000">
                <a:srgbClr val="235591"/>
              </a:gs>
            </a:gsLst>
            <a:path path="circle">
              <a:fillToRect r="100000" b="100000"/>
            </a:path>
            <a:tileRect l="-100000" t="-100000"/>
          </a:gradFill>
          <a:ln w="12700" cmpd="sng">
            <a:solidFill>
              <a:srgbClr val="235591"/>
            </a:solidFill>
            <a:prstDash val="solid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Дополнительная </a:t>
            </a:r>
            <a:r>
              <a:rPr lang="ru-RU" sz="1000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инфо</a:t>
            </a:r>
            <a:r>
              <a:rPr lang="ru-RU" sz="10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о посетителе</a:t>
            </a:r>
            <a:endParaRPr lang="uk-UA" sz="10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8" name="Rounded Rectangular Callout 37"/>
          <p:cNvSpPr/>
          <p:nvPr/>
        </p:nvSpPr>
        <p:spPr>
          <a:xfrm>
            <a:off x="4572000" y="6215082"/>
            <a:ext cx="1500198" cy="357190"/>
          </a:xfrm>
          <a:prstGeom prst="wedgeRoundRectCallout">
            <a:avLst>
              <a:gd name="adj1" fmla="val 35888"/>
              <a:gd name="adj2" fmla="val -149573"/>
              <a:gd name="adj3" fmla="val 16667"/>
            </a:avLst>
          </a:prstGeom>
          <a:gradFill flip="none" rotWithShape="1">
            <a:gsLst>
              <a:gs pos="0">
                <a:srgbClr val="408FB2"/>
              </a:gs>
              <a:gs pos="75000">
                <a:srgbClr val="5B89C1"/>
              </a:gs>
              <a:gs pos="100000">
                <a:srgbClr val="235591"/>
              </a:gs>
            </a:gsLst>
            <a:path path="circle">
              <a:fillToRect r="100000" b="100000"/>
            </a:path>
            <a:tileRect l="-100000" t="-100000"/>
          </a:gradFill>
          <a:ln w="12700" cmpd="sng">
            <a:solidFill>
              <a:srgbClr val="235591"/>
            </a:solidFill>
            <a:prstDash val="solid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Список абонементов посетителя</a:t>
            </a:r>
            <a:endParaRPr lang="uk-UA" sz="10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0" name="Rounded Rectangular Callout 39"/>
          <p:cNvSpPr/>
          <p:nvPr/>
        </p:nvSpPr>
        <p:spPr>
          <a:xfrm>
            <a:off x="6572264" y="3573016"/>
            <a:ext cx="880056" cy="357190"/>
          </a:xfrm>
          <a:prstGeom prst="wedgeRoundRectCallout">
            <a:avLst>
              <a:gd name="adj1" fmla="val 45056"/>
              <a:gd name="adj2" fmla="val 101345"/>
              <a:gd name="adj3" fmla="val 16667"/>
            </a:avLst>
          </a:prstGeom>
          <a:gradFill flip="none" rotWithShape="1">
            <a:gsLst>
              <a:gs pos="0">
                <a:srgbClr val="408FB2"/>
              </a:gs>
              <a:gs pos="75000">
                <a:srgbClr val="5B89C1"/>
              </a:gs>
              <a:gs pos="100000">
                <a:srgbClr val="235591"/>
              </a:gs>
            </a:gsLst>
            <a:path path="circle">
              <a:fillToRect r="100000" b="100000"/>
            </a:path>
            <a:tileRect l="-100000" t="-100000"/>
          </a:gradFill>
          <a:ln w="12700" cmpd="sng">
            <a:solidFill>
              <a:srgbClr val="235591"/>
            </a:solidFill>
            <a:prstDash val="solid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Платежи посетителя</a:t>
            </a:r>
            <a:endParaRPr lang="uk-UA" sz="10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2" name="Rounded Rectangular Callout 41"/>
          <p:cNvSpPr/>
          <p:nvPr/>
        </p:nvSpPr>
        <p:spPr>
          <a:xfrm>
            <a:off x="6858016" y="2643182"/>
            <a:ext cx="1099500" cy="357190"/>
          </a:xfrm>
          <a:prstGeom prst="wedgeRoundRectCallout">
            <a:avLst>
              <a:gd name="adj1" fmla="val 85588"/>
              <a:gd name="adj2" fmla="val 49522"/>
              <a:gd name="adj3" fmla="val 16667"/>
            </a:avLst>
          </a:prstGeom>
          <a:gradFill flip="none" rotWithShape="1">
            <a:gsLst>
              <a:gs pos="0">
                <a:srgbClr val="408FB2"/>
              </a:gs>
              <a:gs pos="75000">
                <a:srgbClr val="5B89C1"/>
              </a:gs>
              <a:gs pos="100000">
                <a:srgbClr val="235591"/>
              </a:gs>
            </a:gsLst>
            <a:path path="circle">
              <a:fillToRect r="100000" b="100000"/>
            </a:path>
            <a:tileRect l="-100000" t="-100000"/>
          </a:gradFill>
          <a:ln w="12700" cmpd="sng">
            <a:solidFill>
              <a:srgbClr val="235591"/>
            </a:solidFill>
            <a:prstDash val="solid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Экспорт списка в </a:t>
            </a:r>
            <a:r>
              <a:rPr lang="en-US" sz="10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Excel</a:t>
            </a:r>
          </a:p>
        </p:txBody>
      </p:sp>
      <p:sp>
        <p:nvSpPr>
          <p:cNvPr id="50" name="TextBox 49"/>
          <p:cNvSpPr txBox="1"/>
          <p:nvPr/>
        </p:nvSpPr>
        <p:spPr>
          <a:xfrm flipH="1" flipV="1">
            <a:off x="6472783" y="-1096"/>
            <a:ext cx="2664296" cy="504000"/>
          </a:xfrm>
          <a:prstGeom prst="round1Rect">
            <a:avLst>
              <a:gd name="adj" fmla="val 25567"/>
            </a:avLst>
          </a:prstGeom>
          <a:gradFill flip="none" rotWithShape="1">
            <a:gsLst>
              <a:gs pos="0">
                <a:srgbClr val="B6CBE4"/>
              </a:gs>
              <a:gs pos="50000">
                <a:srgbClr val="DEE7F2"/>
              </a:gs>
              <a:gs pos="100000">
                <a:srgbClr val="E9EFF7"/>
              </a:gs>
            </a:gsLst>
            <a:lin ang="16200000" scaled="1"/>
            <a:tileRect/>
          </a:gradFill>
          <a:ln w="9525">
            <a:solidFill>
              <a:srgbClr val="C5D5E9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endParaRPr lang="ru-RU" sz="3200" dirty="0" smtClean="0">
              <a:solidFill>
                <a:srgbClr val="5181B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646515" y="-39196"/>
            <a:ext cx="241200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3200" dirty="0" smtClean="0">
                <a:solidFill>
                  <a:srgbClr val="4270A8"/>
                </a:solidFill>
                <a:latin typeface="Arial" pitchFamily="34" charset="0"/>
                <a:cs typeface="Arial" pitchFamily="34" charset="0"/>
              </a:rPr>
              <a:t>Отмечалка</a:t>
            </a:r>
          </a:p>
        </p:txBody>
      </p:sp>
      <p:sp>
        <p:nvSpPr>
          <p:cNvPr id="52" name="TextBox 51"/>
          <p:cNvSpPr txBox="1"/>
          <p:nvPr/>
        </p:nvSpPr>
        <p:spPr>
          <a:xfrm flipH="1" flipV="1">
            <a:off x="-1" y="-41484"/>
            <a:ext cx="9137079" cy="584775"/>
          </a:xfrm>
          <a:prstGeom prst="round1Rect">
            <a:avLst>
              <a:gd name="adj" fmla="val 25567"/>
            </a:avLst>
          </a:prstGeom>
          <a:gradFill flip="none" rotWithShape="1">
            <a:gsLst>
              <a:gs pos="0">
                <a:srgbClr val="4270A8">
                  <a:shade val="30000"/>
                  <a:satMod val="115000"/>
                </a:srgbClr>
              </a:gs>
              <a:gs pos="50000">
                <a:srgbClr val="4270A8">
                  <a:shade val="67500"/>
                  <a:satMod val="115000"/>
                </a:srgbClr>
              </a:gs>
              <a:gs pos="100000">
                <a:srgbClr val="4270A8">
                  <a:shade val="100000"/>
                  <a:satMod val="115000"/>
                </a:srgbClr>
              </a:gs>
            </a:gsLst>
            <a:lin ang="16200000" scaled="1"/>
            <a:tileRect/>
          </a:gradFill>
          <a:ln w="9525">
            <a:solidFill>
              <a:srgbClr val="396293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endParaRPr lang="ru-RU" sz="3200" dirty="0" smtClean="0">
              <a:solidFill>
                <a:srgbClr val="5181B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0" y="-24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sp>
        <p:nvSpPr>
          <p:cNvPr id="54" name="TextBox 53"/>
          <p:cNvSpPr txBox="1"/>
          <p:nvPr/>
        </p:nvSpPr>
        <p:spPr>
          <a:xfrm>
            <a:off x="0" y="29327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    Работа с посетителями</a:t>
            </a:r>
            <a:endParaRPr lang="uk-UA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508264" y="50804"/>
            <a:ext cx="1597893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cs typeface="Arial" pitchFamily="34" charset="0"/>
              </a:rPr>
              <a:t>Отмечалка</a:t>
            </a:r>
          </a:p>
        </p:txBody>
      </p:sp>
      <p:pic>
        <p:nvPicPr>
          <p:cNvPr id="56" name="Picture 3" descr="E:\projects\sup\images\logo_finish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25538" y="22034"/>
            <a:ext cx="476672" cy="476672"/>
          </a:xfrm>
          <a:prstGeom prst="rect">
            <a:avLst/>
          </a:prstGeom>
          <a:noFill/>
        </p:spPr>
      </p:pic>
      <p:sp>
        <p:nvSpPr>
          <p:cNvPr id="32" name="TextBox 31"/>
          <p:cNvSpPr txBox="1"/>
          <p:nvPr/>
        </p:nvSpPr>
        <p:spPr>
          <a:xfrm>
            <a:off x="7283619" y="6550223"/>
            <a:ext cx="18603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2060"/>
                </a:solidFill>
                <a:latin typeface="Garamond" pitchFamily="18" charset="0"/>
              </a:rPr>
              <a:t>www.otmechalka.com</a:t>
            </a:r>
            <a:endParaRPr lang="ru-RU" sz="1400" dirty="0"/>
          </a:p>
        </p:txBody>
      </p:sp>
      <p:sp>
        <p:nvSpPr>
          <p:cNvPr id="26" name="Rounded Rectangular Callout 25"/>
          <p:cNvSpPr/>
          <p:nvPr/>
        </p:nvSpPr>
        <p:spPr>
          <a:xfrm>
            <a:off x="6215074" y="6000768"/>
            <a:ext cx="1500198" cy="571504"/>
          </a:xfrm>
          <a:prstGeom prst="wedgeRoundRectCallout">
            <a:avLst>
              <a:gd name="adj1" fmla="val 1387"/>
              <a:gd name="adj2" fmla="val -134780"/>
              <a:gd name="adj3" fmla="val 16667"/>
            </a:avLst>
          </a:prstGeom>
          <a:gradFill flip="none" rotWithShape="1">
            <a:gsLst>
              <a:gs pos="0">
                <a:srgbClr val="408FB2"/>
              </a:gs>
              <a:gs pos="75000">
                <a:srgbClr val="5B89C1"/>
              </a:gs>
              <a:gs pos="100000">
                <a:srgbClr val="235591"/>
              </a:gs>
            </a:gsLst>
            <a:path path="circle">
              <a:fillToRect r="100000" b="100000"/>
            </a:path>
            <a:tileRect l="-100000" t="-100000"/>
          </a:gradFill>
          <a:ln w="12700" cmpd="sng">
            <a:solidFill>
              <a:srgbClr val="235591"/>
            </a:solidFill>
            <a:prstDash val="solid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Повтор последнего проданного абонемента</a:t>
            </a:r>
            <a:endParaRPr lang="uk-UA" sz="10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9" name="Rounded Rectangular Callout 38"/>
          <p:cNvSpPr/>
          <p:nvPr/>
        </p:nvSpPr>
        <p:spPr>
          <a:xfrm>
            <a:off x="7286644" y="4572008"/>
            <a:ext cx="1357322" cy="428628"/>
          </a:xfrm>
          <a:prstGeom prst="wedgeRoundRectCallout">
            <a:avLst>
              <a:gd name="adj1" fmla="val 1387"/>
              <a:gd name="adj2" fmla="val -134780"/>
              <a:gd name="adj3" fmla="val 16667"/>
            </a:avLst>
          </a:prstGeom>
          <a:gradFill flip="none" rotWithShape="1">
            <a:gsLst>
              <a:gs pos="0">
                <a:srgbClr val="408FB2"/>
              </a:gs>
              <a:gs pos="75000">
                <a:srgbClr val="5B89C1"/>
              </a:gs>
              <a:gs pos="100000">
                <a:srgbClr val="235591"/>
              </a:gs>
            </a:gsLst>
            <a:path path="circle">
              <a:fillToRect r="100000" b="100000"/>
            </a:path>
            <a:tileRect l="-100000" t="-100000"/>
          </a:gradFill>
          <a:ln w="12700" cmpd="sng">
            <a:solidFill>
              <a:srgbClr val="235591"/>
            </a:solidFill>
            <a:prstDash val="solid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Депозитный счет посетителя</a:t>
            </a:r>
            <a:endParaRPr lang="uk-UA" sz="10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3" name="Rounded Rectangular Callout 42"/>
          <p:cNvSpPr/>
          <p:nvPr/>
        </p:nvSpPr>
        <p:spPr>
          <a:xfrm>
            <a:off x="285720" y="6072206"/>
            <a:ext cx="1140253" cy="357190"/>
          </a:xfrm>
          <a:prstGeom prst="wedgeRoundRectCallout">
            <a:avLst>
              <a:gd name="adj1" fmla="val -47431"/>
              <a:gd name="adj2" fmla="val -116516"/>
              <a:gd name="adj3" fmla="val 16667"/>
            </a:avLst>
          </a:prstGeom>
          <a:gradFill flip="none" rotWithShape="1">
            <a:gsLst>
              <a:gs pos="0">
                <a:srgbClr val="408FB2"/>
              </a:gs>
              <a:gs pos="75000">
                <a:srgbClr val="5B89C1"/>
              </a:gs>
              <a:gs pos="100000">
                <a:srgbClr val="235591"/>
              </a:gs>
            </a:gsLst>
            <a:path path="circle">
              <a:fillToRect r="100000" b="100000"/>
            </a:path>
            <a:tileRect l="-100000" t="-100000"/>
          </a:gradFill>
          <a:ln w="12700" cmpd="sng">
            <a:solidFill>
              <a:srgbClr val="235591"/>
            </a:solidFill>
            <a:prstDash val="solid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Статус посетителя</a:t>
            </a:r>
            <a:endParaRPr lang="uk-UA" sz="10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714356"/>
            <a:ext cx="7295692" cy="57864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8572528" y="6143644"/>
            <a:ext cx="42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19</a:t>
            </a:r>
            <a:endParaRPr lang="uk-UA" dirty="0"/>
          </a:p>
        </p:txBody>
      </p:sp>
      <p:sp>
        <p:nvSpPr>
          <p:cNvPr id="7" name="Rounded Rectangular Callout 6"/>
          <p:cNvSpPr/>
          <p:nvPr/>
        </p:nvSpPr>
        <p:spPr>
          <a:xfrm>
            <a:off x="1714480" y="2285992"/>
            <a:ext cx="1140253" cy="357190"/>
          </a:xfrm>
          <a:prstGeom prst="wedgeRoundRectCallout">
            <a:avLst>
              <a:gd name="adj1" fmla="val -139492"/>
              <a:gd name="adj2" fmla="val 126855"/>
              <a:gd name="adj3" fmla="val 16667"/>
            </a:avLst>
          </a:prstGeom>
          <a:gradFill flip="none" rotWithShape="1">
            <a:gsLst>
              <a:gs pos="0">
                <a:srgbClr val="408FB2"/>
              </a:gs>
              <a:gs pos="75000">
                <a:srgbClr val="5B89C1"/>
              </a:gs>
              <a:gs pos="100000">
                <a:srgbClr val="235591"/>
              </a:gs>
            </a:gsLst>
            <a:path path="circle">
              <a:fillToRect r="100000" b="100000"/>
            </a:path>
            <a:tileRect l="-100000" t="-100000"/>
          </a:gradFill>
          <a:ln w="12700" cmpd="sng">
            <a:solidFill>
              <a:srgbClr val="235591"/>
            </a:solidFill>
            <a:prstDash val="solid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1. </a:t>
            </a:r>
            <a:r>
              <a:rPr lang="ru-RU" sz="10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Укажите тип абонемента</a:t>
            </a:r>
            <a:endParaRPr lang="uk-UA" sz="10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3714744" y="2000240"/>
            <a:ext cx="1589876" cy="357190"/>
          </a:xfrm>
          <a:prstGeom prst="wedgeRoundRectCallout">
            <a:avLst>
              <a:gd name="adj1" fmla="val -111773"/>
              <a:gd name="adj2" fmla="val 321244"/>
              <a:gd name="adj3" fmla="val 16667"/>
            </a:avLst>
          </a:prstGeom>
          <a:gradFill flip="none" rotWithShape="1">
            <a:gsLst>
              <a:gs pos="0">
                <a:srgbClr val="408FB2"/>
              </a:gs>
              <a:gs pos="75000">
                <a:srgbClr val="5B89C1"/>
              </a:gs>
              <a:gs pos="100000">
                <a:srgbClr val="235591"/>
              </a:gs>
            </a:gsLst>
            <a:path path="circle">
              <a:fillToRect r="100000" b="100000"/>
            </a:path>
            <a:tileRect l="-100000" t="-100000"/>
          </a:gradFill>
          <a:ln w="12700" cmpd="sng">
            <a:solidFill>
              <a:srgbClr val="235591"/>
            </a:solidFill>
            <a:prstDash val="solid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2. </a:t>
            </a:r>
            <a:r>
              <a:rPr lang="ru-RU" sz="10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Филиалы, которые посещает посетитель</a:t>
            </a:r>
            <a:endParaRPr lang="uk-UA" sz="10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2285984" y="3929066"/>
            <a:ext cx="1428760" cy="221154"/>
          </a:xfrm>
          <a:prstGeom prst="wedgeRoundRectCallout">
            <a:avLst>
              <a:gd name="adj1" fmla="val -51483"/>
              <a:gd name="adj2" fmla="val 193743"/>
              <a:gd name="adj3" fmla="val 16667"/>
            </a:avLst>
          </a:prstGeom>
          <a:gradFill flip="none" rotWithShape="1">
            <a:gsLst>
              <a:gs pos="0">
                <a:srgbClr val="408FB2"/>
              </a:gs>
              <a:gs pos="75000">
                <a:srgbClr val="5B89C1"/>
              </a:gs>
              <a:gs pos="100000">
                <a:srgbClr val="235591"/>
              </a:gs>
            </a:gsLst>
            <a:path path="circle">
              <a:fillToRect r="100000" b="100000"/>
            </a:path>
            <a:tileRect l="-100000" t="-100000"/>
          </a:gradFill>
          <a:ln w="12700" cmpd="sng">
            <a:solidFill>
              <a:srgbClr val="235591"/>
            </a:solidFill>
            <a:prstDash val="solid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3. </a:t>
            </a:r>
            <a:r>
              <a:rPr lang="ru-RU" sz="10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Выберите скидку</a:t>
            </a:r>
            <a:endParaRPr lang="uk-UA" sz="10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5286380" y="3857628"/>
            <a:ext cx="1674424" cy="357190"/>
          </a:xfrm>
          <a:prstGeom prst="wedgeRoundRectCallout">
            <a:avLst>
              <a:gd name="adj1" fmla="val -33303"/>
              <a:gd name="adj2" fmla="val 121521"/>
              <a:gd name="adj3" fmla="val 16667"/>
            </a:avLst>
          </a:prstGeom>
          <a:gradFill flip="none" rotWithShape="1">
            <a:gsLst>
              <a:gs pos="0">
                <a:srgbClr val="408FB2"/>
              </a:gs>
              <a:gs pos="75000">
                <a:srgbClr val="5B89C1"/>
              </a:gs>
              <a:gs pos="100000">
                <a:srgbClr val="235591"/>
              </a:gs>
            </a:gsLst>
            <a:path path="circle">
              <a:fillToRect r="100000" b="100000"/>
            </a:path>
            <a:tileRect l="-100000" t="-100000"/>
          </a:gradFill>
          <a:ln w="12700" cmpd="sng">
            <a:solidFill>
              <a:srgbClr val="235591"/>
            </a:solidFill>
            <a:prstDash val="solid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4. </a:t>
            </a:r>
            <a:r>
              <a:rPr lang="ru-RU" sz="10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Укажите дату начала действия абонемента</a:t>
            </a:r>
            <a:endParaRPr lang="uk-UA" sz="10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4286248" y="5357826"/>
            <a:ext cx="1428760" cy="714380"/>
          </a:xfrm>
          <a:prstGeom prst="wedgeRoundRectCallout">
            <a:avLst>
              <a:gd name="adj1" fmla="val -122714"/>
              <a:gd name="adj2" fmla="val -67275"/>
              <a:gd name="adj3" fmla="val 16667"/>
            </a:avLst>
          </a:prstGeom>
          <a:gradFill flip="none" rotWithShape="1">
            <a:gsLst>
              <a:gs pos="0">
                <a:srgbClr val="408FB2"/>
              </a:gs>
              <a:gs pos="75000">
                <a:srgbClr val="5B89C1"/>
              </a:gs>
              <a:gs pos="100000">
                <a:srgbClr val="235591"/>
              </a:gs>
            </a:gsLst>
            <a:path path="circle">
              <a:fillToRect r="100000" b="100000"/>
            </a:path>
            <a:tileRect l="-100000" t="-100000"/>
          </a:gradFill>
          <a:ln w="12700" cmpd="sng">
            <a:solidFill>
              <a:srgbClr val="235591"/>
            </a:solidFill>
            <a:prstDash val="solid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5. </a:t>
            </a:r>
            <a:r>
              <a:rPr lang="ru-RU" sz="10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Укажите оплаченную сумму или оплатите с депозитного счета</a:t>
            </a:r>
            <a:endParaRPr lang="uk-UA" sz="10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3" name="Rounded Rectangular Callout 12"/>
          <p:cNvSpPr/>
          <p:nvPr/>
        </p:nvSpPr>
        <p:spPr>
          <a:xfrm>
            <a:off x="5357818" y="6072206"/>
            <a:ext cx="1714512" cy="500066"/>
          </a:xfrm>
          <a:prstGeom prst="wedgeRoundRectCallout">
            <a:avLst>
              <a:gd name="adj1" fmla="val -91594"/>
              <a:gd name="adj2" fmla="val -17080"/>
              <a:gd name="adj3" fmla="val 16667"/>
            </a:avLst>
          </a:prstGeom>
          <a:gradFill flip="none" rotWithShape="1">
            <a:gsLst>
              <a:gs pos="0">
                <a:srgbClr val="408FB2"/>
              </a:gs>
              <a:gs pos="75000">
                <a:srgbClr val="5B89C1"/>
              </a:gs>
              <a:gs pos="100000">
                <a:srgbClr val="235591"/>
              </a:gs>
            </a:gsLst>
            <a:path path="circle">
              <a:fillToRect r="100000" b="100000"/>
            </a:path>
            <a:tileRect l="-100000" t="-100000"/>
          </a:gradFill>
          <a:ln w="12700" cmpd="sng">
            <a:solidFill>
              <a:srgbClr val="235591"/>
            </a:solidFill>
            <a:prstDash val="solid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6. </a:t>
            </a:r>
            <a:r>
              <a:rPr lang="ru-RU" sz="10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Выдайте абонемент и отметьте сразу посещение</a:t>
            </a:r>
            <a:endParaRPr lang="uk-UA" sz="10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flipH="1" flipV="1">
            <a:off x="6472783" y="-1096"/>
            <a:ext cx="2664296" cy="504000"/>
          </a:xfrm>
          <a:prstGeom prst="round1Rect">
            <a:avLst>
              <a:gd name="adj" fmla="val 25567"/>
            </a:avLst>
          </a:prstGeom>
          <a:gradFill flip="none" rotWithShape="1">
            <a:gsLst>
              <a:gs pos="0">
                <a:srgbClr val="B6CBE4"/>
              </a:gs>
              <a:gs pos="50000">
                <a:srgbClr val="DEE7F2"/>
              </a:gs>
              <a:gs pos="100000">
                <a:srgbClr val="E9EFF7"/>
              </a:gs>
            </a:gsLst>
            <a:lin ang="16200000" scaled="1"/>
            <a:tileRect/>
          </a:gradFill>
          <a:ln w="9525">
            <a:solidFill>
              <a:srgbClr val="C5D5E9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endParaRPr lang="ru-RU" sz="3200" dirty="0" smtClean="0">
              <a:solidFill>
                <a:srgbClr val="5181B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646515" y="-39196"/>
            <a:ext cx="241200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3200" dirty="0" smtClean="0">
                <a:solidFill>
                  <a:srgbClr val="4270A8"/>
                </a:solidFill>
                <a:latin typeface="Arial" pitchFamily="34" charset="0"/>
                <a:cs typeface="Arial" pitchFamily="34" charset="0"/>
              </a:rPr>
              <a:t>Отмечалка</a:t>
            </a:r>
          </a:p>
        </p:txBody>
      </p:sp>
      <p:sp>
        <p:nvSpPr>
          <p:cNvPr id="18" name="TextBox 17"/>
          <p:cNvSpPr txBox="1"/>
          <p:nvPr/>
        </p:nvSpPr>
        <p:spPr>
          <a:xfrm flipH="1" flipV="1">
            <a:off x="-1" y="-41484"/>
            <a:ext cx="9137079" cy="584775"/>
          </a:xfrm>
          <a:prstGeom prst="round1Rect">
            <a:avLst>
              <a:gd name="adj" fmla="val 25567"/>
            </a:avLst>
          </a:prstGeom>
          <a:gradFill flip="none" rotWithShape="1">
            <a:gsLst>
              <a:gs pos="0">
                <a:srgbClr val="4270A8">
                  <a:shade val="30000"/>
                  <a:satMod val="115000"/>
                </a:srgbClr>
              </a:gs>
              <a:gs pos="50000">
                <a:srgbClr val="4270A8">
                  <a:shade val="67500"/>
                  <a:satMod val="115000"/>
                </a:srgbClr>
              </a:gs>
              <a:gs pos="100000">
                <a:srgbClr val="4270A8">
                  <a:shade val="100000"/>
                  <a:satMod val="115000"/>
                </a:srgbClr>
              </a:gs>
            </a:gsLst>
            <a:lin ang="16200000" scaled="1"/>
            <a:tileRect/>
          </a:gradFill>
          <a:ln w="9525">
            <a:solidFill>
              <a:srgbClr val="396293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endParaRPr lang="ru-RU" sz="3200" dirty="0" smtClean="0">
              <a:solidFill>
                <a:srgbClr val="5181B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-24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sp>
        <p:nvSpPr>
          <p:cNvPr id="20" name="TextBox 19"/>
          <p:cNvSpPr txBox="1"/>
          <p:nvPr/>
        </p:nvSpPr>
        <p:spPr>
          <a:xfrm>
            <a:off x="0" y="29327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    Выдача абонемента</a:t>
            </a:r>
            <a:endParaRPr lang="uk-UA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508264" y="50804"/>
            <a:ext cx="1597893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cs typeface="Arial" pitchFamily="34" charset="0"/>
              </a:rPr>
              <a:t>Отмечалка</a:t>
            </a:r>
          </a:p>
        </p:txBody>
      </p:sp>
      <p:pic>
        <p:nvPicPr>
          <p:cNvPr id="22" name="Picture 3" descr="E:\projects\sup\images\logo_finish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25538" y="22034"/>
            <a:ext cx="476672" cy="476672"/>
          </a:xfrm>
          <a:prstGeom prst="rect">
            <a:avLst/>
          </a:prstGeom>
          <a:noFill/>
        </p:spPr>
      </p:pic>
      <p:sp>
        <p:nvSpPr>
          <p:cNvPr id="23" name="TextBox 22"/>
          <p:cNvSpPr txBox="1"/>
          <p:nvPr/>
        </p:nvSpPr>
        <p:spPr>
          <a:xfrm>
            <a:off x="7283619" y="6550223"/>
            <a:ext cx="18603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2060"/>
                </a:solidFill>
                <a:latin typeface="Garamond" pitchFamily="18" charset="0"/>
              </a:rPr>
              <a:t>www.otmechalka.com</a:t>
            </a:r>
            <a:endParaRPr lang="ru-RU" sz="14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0" y="-24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sp>
        <p:nvSpPr>
          <p:cNvPr id="14" name="TextBox 13"/>
          <p:cNvSpPr txBox="1"/>
          <p:nvPr/>
        </p:nvSpPr>
        <p:spPr>
          <a:xfrm>
            <a:off x="7283619" y="6550223"/>
            <a:ext cx="18603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2060"/>
                </a:solidFill>
                <a:latin typeface="Garamond" pitchFamily="18" charset="0"/>
              </a:rPr>
              <a:t>www.otmechalka.com</a:t>
            </a:r>
            <a:endParaRPr lang="ru-RU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8572528" y="6143644"/>
            <a:ext cx="42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</a:t>
            </a:r>
            <a:endParaRPr lang="uk-UA" dirty="0"/>
          </a:p>
        </p:txBody>
      </p:sp>
      <p:sp>
        <p:nvSpPr>
          <p:cNvPr id="7" name="TextBox 6"/>
          <p:cNvSpPr txBox="1"/>
          <p:nvPr/>
        </p:nvSpPr>
        <p:spPr>
          <a:xfrm>
            <a:off x="285720" y="714356"/>
            <a:ext cx="3816424" cy="5937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ru-RU" sz="11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Для чего нужна система Отмечалка?.......................... 3</a:t>
            </a:r>
          </a:p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ru-RU" sz="11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Надежность .............................................................. 4</a:t>
            </a:r>
          </a:p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ru-RU" sz="11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Сферы применения ................................................... 5</a:t>
            </a:r>
          </a:p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ru-RU" sz="11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Возможности ............................................................ 6</a:t>
            </a:r>
          </a:p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ru-RU" sz="11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Преимущества .......................................................... 8</a:t>
            </a:r>
          </a:p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ru-RU" sz="11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Что Вы получите? ..................................................... 9</a:t>
            </a:r>
          </a:p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ru-RU" sz="11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Работа с Системой .................................................. 10</a:t>
            </a:r>
          </a:p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ru-RU" sz="11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Начало работы ........................................................ 11</a:t>
            </a:r>
          </a:p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ru-RU" sz="11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Доступ к Системе .................................................... 12</a:t>
            </a:r>
          </a:p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ru-RU" sz="11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Меню Системы ........................................................ 13</a:t>
            </a:r>
          </a:p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ru-RU" sz="11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Удобства пользования ............................................. 14</a:t>
            </a:r>
          </a:p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ru-RU" sz="11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Настройка групповых занятий ………………………………..15</a:t>
            </a:r>
          </a:p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ru-RU" sz="11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Настройка типов абонементов ………………………………..16</a:t>
            </a:r>
          </a:p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ru-RU" sz="11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Работа с сотрудниками .............................................17</a:t>
            </a:r>
          </a:p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ru-RU" sz="11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Работа с посетителями ............................................ 18</a:t>
            </a:r>
          </a:p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ru-RU" sz="11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Выдача абонемента ................................................. 19</a:t>
            </a:r>
          </a:p>
          <a:p>
            <a:pPr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ru-RU" sz="11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Отметить посещения группового занятия ................ 20</a:t>
            </a:r>
          </a:p>
          <a:p>
            <a:pPr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ru-RU" sz="11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Отмечание через журнал ........................................ 21</a:t>
            </a:r>
          </a:p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ru-RU" sz="11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Ведомости посещений ............................................. 22</a:t>
            </a:r>
          </a:p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ru-RU" sz="11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Абонемент посетителя ............................................ 23</a:t>
            </a:r>
          </a:p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ru-RU" sz="11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Расписание занятий ................................................ 24</a:t>
            </a:r>
          </a:p>
        </p:txBody>
      </p:sp>
      <p:sp>
        <p:nvSpPr>
          <p:cNvPr id="19" name="TextBox 18"/>
          <p:cNvSpPr txBox="1"/>
          <p:nvPr/>
        </p:nvSpPr>
        <p:spPr>
          <a:xfrm flipH="1" flipV="1">
            <a:off x="-1" y="-4236"/>
            <a:ext cx="9137079" cy="584775"/>
          </a:xfrm>
          <a:prstGeom prst="round1Rect">
            <a:avLst>
              <a:gd name="adj" fmla="val 25567"/>
            </a:avLst>
          </a:prstGeom>
          <a:gradFill flip="none" rotWithShape="1">
            <a:gsLst>
              <a:gs pos="0">
                <a:srgbClr val="4270A8">
                  <a:shade val="30000"/>
                  <a:satMod val="115000"/>
                </a:srgbClr>
              </a:gs>
              <a:gs pos="50000">
                <a:srgbClr val="4270A8">
                  <a:shade val="67500"/>
                  <a:satMod val="115000"/>
                </a:srgbClr>
              </a:gs>
              <a:gs pos="100000">
                <a:srgbClr val="3A6FB0"/>
              </a:gs>
            </a:gsLst>
            <a:lin ang="16200000" scaled="1"/>
            <a:tileRect/>
          </a:gradFill>
          <a:ln w="9525">
            <a:solidFill>
              <a:srgbClr val="396293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endParaRPr lang="ru-RU" sz="3200" dirty="0" smtClean="0">
              <a:solidFill>
                <a:srgbClr val="5181B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0" y="37224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sp>
        <p:nvSpPr>
          <p:cNvPr id="21" name="TextBox 20"/>
          <p:cNvSpPr txBox="1"/>
          <p:nvPr/>
        </p:nvSpPr>
        <p:spPr>
          <a:xfrm>
            <a:off x="0" y="37224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sp>
        <p:nvSpPr>
          <p:cNvPr id="22" name="TextBox 21"/>
          <p:cNvSpPr txBox="1"/>
          <p:nvPr/>
        </p:nvSpPr>
        <p:spPr>
          <a:xfrm>
            <a:off x="0" y="6657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Содержание</a:t>
            </a:r>
            <a:endParaRPr lang="uk-UA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508264" y="88052"/>
            <a:ext cx="1597893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cs typeface="Arial" pitchFamily="34" charset="0"/>
              </a:rPr>
              <a:t>Отмечалка</a:t>
            </a:r>
          </a:p>
        </p:txBody>
      </p:sp>
      <p:pic>
        <p:nvPicPr>
          <p:cNvPr id="24" name="Picture 3" descr="E:\projects\sup\images\logo_finish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25538" y="59282"/>
            <a:ext cx="476672" cy="476672"/>
          </a:xfrm>
          <a:prstGeom prst="rect">
            <a:avLst/>
          </a:prstGeom>
          <a:noFill/>
        </p:spPr>
      </p:pic>
      <p:sp>
        <p:nvSpPr>
          <p:cNvPr id="25" name="TextBox 24"/>
          <p:cNvSpPr txBox="1"/>
          <p:nvPr/>
        </p:nvSpPr>
        <p:spPr>
          <a:xfrm>
            <a:off x="4857752" y="714356"/>
            <a:ext cx="3816424" cy="5378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ru-RU" sz="11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Бронирование занятий .............................................25</a:t>
            </a:r>
          </a:p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ru-RU" sz="11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Модуль зарплат ...................................................26-27</a:t>
            </a:r>
          </a:p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ru-RU" sz="11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Модуль сканера штрих-кода .....................................28</a:t>
            </a:r>
          </a:p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ru-RU" sz="11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Модуль смс-рассылки ...............................................29</a:t>
            </a:r>
          </a:p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ru-RU" sz="11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Автоматизация учета задач и звонков ......................30</a:t>
            </a:r>
          </a:p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ru-RU" sz="11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Модуль Личный кабинет посетителя ……………………….31</a:t>
            </a:r>
          </a:p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ru-RU" sz="11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Модуль Склад …………………………………………………………32</a:t>
            </a:r>
          </a:p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ru-RU" sz="11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Мобильное приложение ………………………………………….33</a:t>
            </a:r>
          </a:p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ru-RU" sz="11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Бизнес статистика ....................................................34</a:t>
            </a:r>
          </a:p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ru-RU" sz="11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Статистика по проданным абонементам .................. 35</a:t>
            </a:r>
          </a:p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ru-RU" sz="11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Отчет по посещаемости ............................................36</a:t>
            </a:r>
          </a:p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ru-RU" sz="11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Отчет Воронка продаж…………………………………………….37</a:t>
            </a:r>
          </a:p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ru-RU" sz="11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Отчет ТОР 10 посетителей………………………………………38</a:t>
            </a:r>
          </a:p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ru-RU" sz="11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Онлайн презентация и новости ………………………………39</a:t>
            </a:r>
          </a:p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ru-RU" sz="11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Правила оплаты ...................................................... 40</a:t>
            </a:r>
          </a:p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ru-RU" sz="11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Скидки по тарифам ................................................. 41</a:t>
            </a:r>
          </a:p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ru-RU" sz="11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Платные модули........................................................42</a:t>
            </a:r>
          </a:p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ru-RU" sz="11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Справочные материалы…………………………………………..43</a:t>
            </a:r>
          </a:p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ru-RU" sz="11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Контакты ................................................................ 44</a:t>
            </a:r>
          </a:p>
        </p:txBody>
      </p:sp>
      <p:cxnSp>
        <p:nvCxnSpPr>
          <p:cNvPr id="27" name="Straight Connector 26"/>
          <p:cNvCxnSpPr/>
          <p:nvPr/>
        </p:nvCxnSpPr>
        <p:spPr>
          <a:xfrm rot="5400000">
            <a:off x="1607323" y="3679033"/>
            <a:ext cx="5929354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56" y="1785926"/>
            <a:ext cx="5754478" cy="41243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285860"/>
            <a:ext cx="6429421" cy="4286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8572528" y="6143644"/>
            <a:ext cx="42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20</a:t>
            </a:r>
            <a:endParaRPr lang="uk-UA" dirty="0"/>
          </a:p>
        </p:txBody>
      </p:sp>
      <p:sp>
        <p:nvSpPr>
          <p:cNvPr id="8" name="TextBox 7"/>
          <p:cNvSpPr txBox="1"/>
          <p:nvPr/>
        </p:nvSpPr>
        <p:spPr>
          <a:xfrm>
            <a:off x="285720" y="786190"/>
            <a:ext cx="53578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Вручную</a:t>
            </a:r>
            <a:endParaRPr lang="uk-UA" sz="16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57884" y="786190"/>
            <a:ext cx="29289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Сканером</a:t>
            </a:r>
            <a:endParaRPr lang="uk-UA" sz="16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" name="Down Arrow 15"/>
          <p:cNvSpPr/>
          <p:nvPr/>
        </p:nvSpPr>
        <p:spPr>
          <a:xfrm>
            <a:off x="4283968" y="5680254"/>
            <a:ext cx="576064" cy="288032"/>
          </a:xfrm>
          <a:prstGeom prst="downArrow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" name="Down Arrow 16"/>
          <p:cNvSpPr/>
          <p:nvPr/>
        </p:nvSpPr>
        <p:spPr>
          <a:xfrm rot="19800000">
            <a:off x="4033916" y="1839210"/>
            <a:ext cx="576064" cy="288032"/>
          </a:xfrm>
          <a:prstGeom prst="downArrow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9" name="Rounded Rectangular Callout 18"/>
          <p:cNvSpPr/>
          <p:nvPr/>
        </p:nvSpPr>
        <p:spPr>
          <a:xfrm>
            <a:off x="1928794" y="4786322"/>
            <a:ext cx="1284269" cy="357190"/>
          </a:xfrm>
          <a:prstGeom prst="wedgeRoundRectCallout">
            <a:avLst>
              <a:gd name="adj1" fmla="val 60956"/>
              <a:gd name="adj2" fmla="val -51660"/>
              <a:gd name="adj3" fmla="val 16667"/>
            </a:avLst>
          </a:prstGeom>
          <a:gradFill flip="none" rotWithShape="1">
            <a:gsLst>
              <a:gs pos="0">
                <a:srgbClr val="408FB2"/>
              </a:gs>
              <a:gs pos="75000">
                <a:srgbClr val="5B89C1"/>
              </a:gs>
              <a:gs pos="100000">
                <a:srgbClr val="235591"/>
              </a:gs>
            </a:gsLst>
            <a:path path="circle">
              <a:fillToRect r="100000" b="100000"/>
            </a:path>
            <a:tileRect l="-100000" t="-100000"/>
          </a:gradFill>
          <a:ln w="12700" cmpd="sng">
            <a:solidFill>
              <a:srgbClr val="235591"/>
            </a:solidFill>
            <a:prstDash val="solid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Есть возможность отметить пропуск</a:t>
            </a:r>
            <a:endParaRPr lang="uk-UA" sz="10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0" name="Rounded Rectangular Callout 19"/>
          <p:cNvSpPr/>
          <p:nvPr/>
        </p:nvSpPr>
        <p:spPr>
          <a:xfrm>
            <a:off x="357158" y="1928802"/>
            <a:ext cx="1250639" cy="657810"/>
          </a:xfrm>
          <a:prstGeom prst="wedgeRoundRectCallout">
            <a:avLst>
              <a:gd name="adj1" fmla="val 64707"/>
              <a:gd name="adj2" fmla="val 24453"/>
              <a:gd name="adj3" fmla="val 16667"/>
            </a:avLst>
          </a:prstGeom>
          <a:gradFill flip="none" rotWithShape="1">
            <a:gsLst>
              <a:gs pos="0">
                <a:srgbClr val="408FB2"/>
              </a:gs>
              <a:gs pos="75000">
                <a:srgbClr val="5B89C1"/>
              </a:gs>
              <a:gs pos="100000">
                <a:srgbClr val="235591"/>
              </a:gs>
            </a:gsLst>
            <a:path path="circle">
              <a:fillToRect r="100000" b="100000"/>
            </a:path>
            <a:tileRect l="-100000" t="-100000"/>
          </a:gradFill>
          <a:ln w="12700" cmpd="sng">
            <a:solidFill>
              <a:srgbClr val="235591"/>
            </a:solidFill>
            <a:prstDash val="solid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Отметить посещение по расписанию или вне расписания</a:t>
            </a:r>
            <a:endParaRPr lang="uk-UA" sz="10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1" name="Rounded Rectangular Callout 20"/>
          <p:cNvSpPr/>
          <p:nvPr/>
        </p:nvSpPr>
        <p:spPr>
          <a:xfrm>
            <a:off x="428596" y="3571876"/>
            <a:ext cx="1284269" cy="504056"/>
          </a:xfrm>
          <a:prstGeom prst="wedgeRoundRectCallout">
            <a:avLst>
              <a:gd name="adj1" fmla="val 64707"/>
              <a:gd name="adj2" fmla="val 24453"/>
              <a:gd name="adj3" fmla="val 16667"/>
            </a:avLst>
          </a:prstGeom>
          <a:gradFill flip="none" rotWithShape="1">
            <a:gsLst>
              <a:gs pos="0">
                <a:srgbClr val="408FB2"/>
              </a:gs>
              <a:gs pos="75000">
                <a:srgbClr val="5B89C1"/>
              </a:gs>
              <a:gs pos="100000">
                <a:srgbClr val="235591"/>
              </a:gs>
            </a:gsLst>
            <a:path path="circle">
              <a:fillToRect r="100000" b="100000"/>
            </a:path>
            <a:tileRect l="-100000" t="-100000"/>
          </a:gradFill>
          <a:ln w="12700" cmpd="sng">
            <a:solidFill>
              <a:srgbClr val="235591"/>
            </a:solidFill>
            <a:prstDash val="solid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Занятие по расписанию проходит в зале</a:t>
            </a:r>
            <a:endParaRPr lang="uk-UA" sz="10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2" name="Rounded Rectangular Callout 21"/>
          <p:cNvSpPr/>
          <p:nvPr/>
        </p:nvSpPr>
        <p:spPr>
          <a:xfrm>
            <a:off x="4357686" y="5000636"/>
            <a:ext cx="2367144" cy="485998"/>
          </a:xfrm>
          <a:prstGeom prst="wedgeRoundRectCallout">
            <a:avLst>
              <a:gd name="adj1" fmla="val -26074"/>
              <a:gd name="adj2" fmla="val -130815"/>
              <a:gd name="adj3" fmla="val 16667"/>
            </a:avLst>
          </a:prstGeom>
          <a:gradFill flip="none" rotWithShape="1">
            <a:gsLst>
              <a:gs pos="0">
                <a:srgbClr val="408FB2"/>
              </a:gs>
              <a:gs pos="75000">
                <a:srgbClr val="5B89C1"/>
              </a:gs>
              <a:gs pos="100000">
                <a:srgbClr val="235591"/>
              </a:gs>
            </a:gsLst>
            <a:path path="circle">
              <a:fillToRect r="100000" b="100000"/>
            </a:path>
            <a:tileRect l="-100000" t="-100000"/>
          </a:gradFill>
          <a:ln w="12700" cmpd="sng">
            <a:solidFill>
              <a:srgbClr val="235591"/>
            </a:solidFill>
            <a:prstDash val="solid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Система автоматически выбирает подходящий абонемент посетителя для посещения занятия</a:t>
            </a:r>
            <a:endParaRPr lang="uk-UA" sz="1000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032" name="Picture 8" descr="E:\projects\sup\Презентация системы Отмечалка ppt\imgs\result\boxing-glove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71876" y="3914817"/>
            <a:ext cx="1014966" cy="1800199"/>
          </a:xfrm>
          <a:prstGeom prst="rect">
            <a:avLst/>
          </a:prstGeom>
          <a:ln>
            <a:noFill/>
          </a:ln>
          <a:effectLst>
            <a:outerShdw blurRad="1143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34" name="Picture 10" descr="E:\projects\sup\Презентация системы Отмечалка ppt\imgs\result\scane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0152" y="642918"/>
            <a:ext cx="417798" cy="584082"/>
          </a:xfrm>
          <a:prstGeom prst="rect">
            <a:avLst/>
          </a:prstGeom>
          <a:ln>
            <a:noFill/>
          </a:ln>
          <a:effectLst>
            <a:outerShdw blurRad="38100" algn="tl" rotWithShape="0">
              <a:srgbClr val="000000">
                <a:alpha val="70000"/>
              </a:srgbClr>
            </a:outerShdw>
          </a:effectLst>
        </p:spPr>
      </p:pic>
      <p:sp>
        <p:nvSpPr>
          <p:cNvPr id="23" name="TextBox 22"/>
          <p:cNvSpPr txBox="1"/>
          <p:nvPr/>
        </p:nvSpPr>
        <p:spPr>
          <a:xfrm flipH="1" flipV="1">
            <a:off x="6472783" y="-1096"/>
            <a:ext cx="2664296" cy="504000"/>
          </a:xfrm>
          <a:prstGeom prst="round1Rect">
            <a:avLst>
              <a:gd name="adj" fmla="val 25567"/>
            </a:avLst>
          </a:prstGeom>
          <a:gradFill flip="none" rotWithShape="1">
            <a:gsLst>
              <a:gs pos="0">
                <a:srgbClr val="B6CBE4"/>
              </a:gs>
              <a:gs pos="50000">
                <a:srgbClr val="DEE7F2"/>
              </a:gs>
              <a:gs pos="100000">
                <a:srgbClr val="E9EFF7"/>
              </a:gs>
            </a:gsLst>
            <a:lin ang="16200000" scaled="1"/>
            <a:tileRect/>
          </a:gradFill>
          <a:ln w="9525">
            <a:solidFill>
              <a:srgbClr val="C5D5E9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endParaRPr lang="ru-RU" sz="3200" dirty="0" smtClean="0">
              <a:solidFill>
                <a:srgbClr val="5181B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646515" y="-39196"/>
            <a:ext cx="241200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3200" dirty="0" smtClean="0">
                <a:solidFill>
                  <a:srgbClr val="4270A8"/>
                </a:solidFill>
                <a:latin typeface="Arial" pitchFamily="34" charset="0"/>
                <a:cs typeface="Arial" pitchFamily="34" charset="0"/>
              </a:rPr>
              <a:t>Отмечалка</a:t>
            </a:r>
          </a:p>
        </p:txBody>
      </p:sp>
      <p:sp>
        <p:nvSpPr>
          <p:cNvPr id="25" name="TextBox 24"/>
          <p:cNvSpPr txBox="1"/>
          <p:nvPr/>
        </p:nvSpPr>
        <p:spPr>
          <a:xfrm flipH="1" flipV="1">
            <a:off x="-1" y="-41484"/>
            <a:ext cx="9137079" cy="584775"/>
          </a:xfrm>
          <a:prstGeom prst="round1Rect">
            <a:avLst>
              <a:gd name="adj" fmla="val 25567"/>
            </a:avLst>
          </a:prstGeom>
          <a:gradFill flip="none" rotWithShape="1">
            <a:gsLst>
              <a:gs pos="0">
                <a:srgbClr val="4270A8">
                  <a:shade val="30000"/>
                  <a:satMod val="115000"/>
                </a:srgbClr>
              </a:gs>
              <a:gs pos="50000">
                <a:srgbClr val="4270A8">
                  <a:shade val="67500"/>
                  <a:satMod val="115000"/>
                </a:srgbClr>
              </a:gs>
              <a:gs pos="100000">
                <a:srgbClr val="4270A8">
                  <a:shade val="100000"/>
                  <a:satMod val="115000"/>
                </a:srgbClr>
              </a:gs>
            </a:gsLst>
            <a:lin ang="16200000" scaled="1"/>
            <a:tileRect/>
          </a:gradFill>
          <a:ln w="9525">
            <a:solidFill>
              <a:srgbClr val="396293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endParaRPr lang="ru-RU" sz="3200" dirty="0" smtClean="0">
              <a:solidFill>
                <a:srgbClr val="5181B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0" y="-24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sp>
        <p:nvSpPr>
          <p:cNvPr id="27" name="TextBox 26"/>
          <p:cNvSpPr txBox="1"/>
          <p:nvPr/>
        </p:nvSpPr>
        <p:spPr>
          <a:xfrm>
            <a:off x="0" y="29327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   Отметить посещения группового занятия</a:t>
            </a:r>
            <a:endParaRPr lang="uk-UA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508264" y="50804"/>
            <a:ext cx="1597893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cs typeface="Arial" pitchFamily="34" charset="0"/>
              </a:rPr>
              <a:t>Отмечалка</a:t>
            </a:r>
          </a:p>
        </p:txBody>
      </p:sp>
      <p:pic>
        <p:nvPicPr>
          <p:cNvPr id="31" name="Picture 3" descr="E:\projects\sup\images\logo_finish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25538" y="22034"/>
            <a:ext cx="476672" cy="476672"/>
          </a:xfrm>
          <a:prstGeom prst="rect">
            <a:avLst/>
          </a:prstGeom>
          <a:noFill/>
        </p:spPr>
      </p:pic>
      <p:pic>
        <p:nvPicPr>
          <p:cNvPr id="3076" name="Picture 4" descr="E:\projects\sup\Презентация системы Отмечалка ppt\imgs\result\mouse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47664" y="620687"/>
            <a:ext cx="936104" cy="854431"/>
          </a:xfrm>
          <a:prstGeom prst="rect">
            <a:avLst/>
          </a:prstGeom>
          <a:ln>
            <a:noFill/>
          </a:ln>
          <a:effectLst>
            <a:outerShdw blurRad="38100" algn="tl" rotWithShape="0">
              <a:srgbClr val="000000">
                <a:alpha val="70000"/>
              </a:srgbClr>
            </a:outerShdw>
          </a:effectLst>
        </p:spPr>
      </p:pic>
      <p:sp>
        <p:nvSpPr>
          <p:cNvPr id="28" name="Up Arrow 27"/>
          <p:cNvSpPr/>
          <p:nvPr/>
        </p:nvSpPr>
        <p:spPr>
          <a:xfrm rot="20216009">
            <a:off x="2979455" y="1667429"/>
            <a:ext cx="184773" cy="295637"/>
          </a:xfrm>
          <a:prstGeom prst="upArrow">
            <a:avLst>
              <a:gd name="adj1" fmla="val 27324"/>
              <a:gd name="adj2" fmla="val 116895"/>
            </a:avLst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9" name="TextBox 28"/>
          <p:cNvSpPr txBox="1"/>
          <p:nvPr/>
        </p:nvSpPr>
        <p:spPr>
          <a:xfrm>
            <a:off x="7283619" y="6550223"/>
            <a:ext cx="18603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2060"/>
                </a:solidFill>
                <a:latin typeface="Garamond" pitchFamily="18" charset="0"/>
              </a:rPr>
              <a:t>www.otmechalka.com</a:t>
            </a:r>
            <a:endParaRPr lang="ru-RU" sz="1400" dirty="0"/>
          </a:p>
        </p:txBody>
      </p:sp>
      <p:sp>
        <p:nvSpPr>
          <p:cNvPr id="18" name="Down Arrow 17"/>
          <p:cNvSpPr/>
          <p:nvPr/>
        </p:nvSpPr>
        <p:spPr>
          <a:xfrm rot="1800000">
            <a:off x="5685540" y="1902174"/>
            <a:ext cx="576064" cy="288032"/>
          </a:xfrm>
          <a:prstGeom prst="downArrow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786578" y="1214422"/>
            <a:ext cx="1857388" cy="5000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42857" y="6143644"/>
            <a:ext cx="8329671" cy="3949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 l="864" t="1351" r="691" b="1351"/>
          <a:stretch>
            <a:fillRect/>
          </a:stretch>
        </p:blipFill>
        <p:spPr bwMode="auto">
          <a:xfrm>
            <a:off x="571472" y="857232"/>
            <a:ext cx="8143932" cy="51435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8572528" y="6143644"/>
            <a:ext cx="42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21</a:t>
            </a:r>
            <a:endParaRPr lang="uk-UA" dirty="0"/>
          </a:p>
        </p:txBody>
      </p:sp>
      <p:pic>
        <p:nvPicPr>
          <p:cNvPr id="2050" name="Picture 2" descr="E:\projects\sup\Презентация системы Отмечалка ppt\imgs\result\yog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4857760"/>
            <a:ext cx="2786082" cy="1785926"/>
          </a:xfrm>
          <a:prstGeom prst="rect">
            <a:avLst/>
          </a:prstGeom>
          <a:ln>
            <a:noFill/>
          </a:ln>
          <a:effectLst>
            <a:outerShdw blurRad="1143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Rounded Rectangular Callout 6"/>
          <p:cNvSpPr/>
          <p:nvPr/>
        </p:nvSpPr>
        <p:spPr>
          <a:xfrm>
            <a:off x="5786446" y="4572008"/>
            <a:ext cx="2286016" cy="1143008"/>
          </a:xfrm>
          <a:prstGeom prst="wedgeRoundRectCallout">
            <a:avLst>
              <a:gd name="adj1" fmla="val -42575"/>
              <a:gd name="adj2" fmla="val -103157"/>
              <a:gd name="adj3" fmla="val 16667"/>
            </a:avLst>
          </a:prstGeom>
          <a:gradFill flip="none" rotWithShape="1">
            <a:gsLst>
              <a:gs pos="0">
                <a:srgbClr val="408FB2"/>
              </a:gs>
              <a:gs pos="75000">
                <a:srgbClr val="5B89C1"/>
              </a:gs>
              <a:gs pos="100000">
                <a:srgbClr val="235591"/>
              </a:gs>
            </a:gsLst>
            <a:path path="circle">
              <a:fillToRect r="100000" b="100000"/>
            </a:path>
            <a:tileRect l="-100000" t="-100000"/>
          </a:gradFill>
          <a:ln w="12700" cmpd="sng">
            <a:solidFill>
              <a:srgbClr val="235591"/>
            </a:solidFill>
            <a:prstDash val="solid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Кликнув по клеточке мышкой, Вы можете отметить посещение, поставить пропуск занятия или удалить посещение. Таким образом, Вы отмечаете всех посетителей группы в несколько кликов мышки.</a:t>
            </a:r>
            <a:endParaRPr lang="uk-UA" sz="10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 flipH="1" flipV="1">
            <a:off x="6472783" y="-1096"/>
            <a:ext cx="2664296" cy="504000"/>
          </a:xfrm>
          <a:prstGeom prst="round1Rect">
            <a:avLst>
              <a:gd name="adj" fmla="val 25567"/>
            </a:avLst>
          </a:prstGeom>
          <a:gradFill flip="none" rotWithShape="1">
            <a:gsLst>
              <a:gs pos="0">
                <a:srgbClr val="B6CBE4"/>
              </a:gs>
              <a:gs pos="50000">
                <a:srgbClr val="DEE7F2"/>
              </a:gs>
              <a:gs pos="100000">
                <a:srgbClr val="E9EFF7"/>
              </a:gs>
            </a:gsLst>
            <a:lin ang="16200000" scaled="1"/>
            <a:tileRect/>
          </a:gradFill>
          <a:ln w="9525">
            <a:solidFill>
              <a:srgbClr val="C5D5E9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endParaRPr lang="ru-RU" sz="3200" dirty="0" smtClean="0">
              <a:solidFill>
                <a:srgbClr val="5181B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646515" y="-39196"/>
            <a:ext cx="241200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3200" dirty="0" smtClean="0">
                <a:solidFill>
                  <a:srgbClr val="4270A8"/>
                </a:solidFill>
                <a:latin typeface="Arial" pitchFamily="34" charset="0"/>
                <a:cs typeface="Arial" pitchFamily="34" charset="0"/>
              </a:rPr>
              <a:t>Отмечалка</a:t>
            </a:r>
          </a:p>
        </p:txBody>
      </p:sp>
      <p:sp>
        <p:nvSpPr>
          <p:cNvPr id="19" name="TextBox 18"/>
          <p:cNvSpPr txBox="1"/>
          <p:nvPr/>
        </p:nvSpPr>
        <p:spPr>
          <a:xfrm flipH="1" flipV="1">
            <a:off x="-1" y="-41484"/>
            <a:ext cx="9137079" cy="584775"/>
          </a:xfrm>
          <a:prstGeom prst="round1Rect">
            <a:avLst>
              <a:gd name="adj" fmla="val 25567"/>
            </a:avLst>
          </a:prstGeom>
          <a:gradFill flip="none" rotWithShape="1">
            <a:gsLst>
              <a:gs pos="0">
                <a:srgbClr val="4270A8">
                  <a:shade val="30000"/>
                  <a:satMod val="115000"/>
                </a:srgbClr>
              </a:gs>
              <a:gs pos="50000">
                <a:srgbClr val="4270A8">
                  <a:shade val="67500"/>
                  <a:satMod val="115000"/>
                </a:srgbClr>
              </a:gs>
              <a:gs pos="100000">
                <a:srgbClr val="4270A8">
                  <a:shade val="100000"/>
                  <a:satMod val="115000"/>
                </a:srgbClr>
              </a:gs>
            </a:gsLst>
            <a:lin ang="16200000" scaled="1"/>
            <a:tileRect/>
          </a:gradFill>
          <a:ln w="9525">
            <a:solidFill>
              <a:srgbClr val="396293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endParaRPr lang="ru-RU" sz="3200" dirty="0" smtClean="0">
              <a:solidFill>
                <a:srgbClr val="5181B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0" y="-24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sp>
        <p:nvSpPr>
          <p:cNvPr id="21" name="TextBox 20"/>
          <p:cNvSpPr txBox="1"/>
          <p:nvPr/>
        </p:nvSpPr>
        <p:spPr>
          <a:xfrm>
            <a:off x="0" y="29327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    Отмечание через журнал</a:t>
            </a:r>
            <a:endParaRPr lang="uk-UA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508264" y="50804"/>
            <a:ext cx="1597893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cs typeface="Arial" pitchFamily="34" charset="0"/>
              </a:rPr>
              <a:t>Отмечалка</a:t>
            </a:r>
          </a:p>
        </p:txBody>
      </p:sp>
      <p:pic>
        <p:nvPicPr>
          <p:cNvPr id="23" name="Picture 3" descr="E:\projects\sup\images\logo_finish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25538" y="22034"/>
            <a:ext cx="476672" cy="476672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7283619" y="6550223"/>
            <a:ext cx="18603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2060"/>
                </a:solidFill>
                <a:latin typeface="Garamond" pitchFamily="18" charset="0"/>
              </a:rPr>
              <a:t>www.otmechalka.com</a:t>
            </a:r>
            <a:endParaRPr lang="ru-RU" sz="1400" dirty="0"/>
          </a:p>
        </p:txBody>
      </p:sp>
      <p:sp>
        <p:nvSpPr>
          <p:cNvPr id="15" name="Rounded Rectangular Callout 14"/>
          <p:cNvSpPr/>
          <p:nvPr/>
        </p:nvSpPr>
        <p:spPr>
          <a:xfrm>
            <a:off x="6429388" y="1214422"/>
            <a:ext cx="2000264" cy="642942"/>
          </a:xfrm>
          <a:prstGeom prst="wedgeRoundRectCallout">
            <a:avLst>
              <a:gd name="adj1" fmla="val 44271"/>
              <a:gd name="adj2" fmla="val 165688"/>
              <a:gd name="adj3" fmla="val 16667"/>
            </a:avLst>
          </a:prstGeom>
          <a:gradFill flip="none" rotWithShape="1">
            <a:gsLst>
              <a:gs pos="0">
                <a:srgbClr val="408FB2"/>
              </a:gs>
              <a:gs pos="75000">
                <a:srgbClr val="5B89C1"/>
              </a:gs>
              <a:gs pos="100000">
                <a:srgbClr val="235591"/>
              </a:gs>
            </a:gsLst>
            <a:path path="circle">
              <a:fillToRect r="100000" b="100000"/>
            </a:path>
            <a:tileRect l="-100000" t="-100000"/>
          </a:gradFill>
          <a:ln w="12700" cmpd="sng">
            <a:solidFill>
              <a:srgbClr val="235591"/>
            </a:solidFill>
            <a:prstDash val="solid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Добавляйте нового посетителя и сразу же записывайте его в текущую группу</a:t>
            </a:r>
            <a:endParaRPr lang="uk-UA" sz="10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" name="Rounded Rectangular Callout 15"/>
          <p:cNvSpPr/>
          <p:nvPr/>
        </p:nvSpPr>
        <p:spPr>
          <a:xfrm>
            <a:off x="142844" y="2857496"/>
            <a:ext cx="1714544" cy="571504"/>
          </a:xfrm>
          <a:prstGeom prst="wedgeRoundRectCallout">
            <a:avLst>
              <a:gd name="adj1" fmla="val 111125"/>
              <a:gd name="adj2" fmla="val 3600"/>
              <a:gd name="adj3" fmla="val 16667"/>
            </a:avLst>
          </a:prstGeom>
          <a:gradFill flip="none" rotWithShape="1">
            <a:gsLst>
              <a:gs pos="0">
                <a:srgbClr val="408FB2"/>
              </a:gs>
              <a:gs pos="75000">
                <a:srgbClr val="5B89C1"/>
              </a:gs>
              <a:gs pos="100000">
                <a:srgbClr val="235591"/>
              </a:gs>
            </a:gsLst>
            <a:path path="circle">
              <a:fillToRect r="100000" b="100000"/>
            </a:path>
            <a:tileRect l="-100000" t="-100000"/>
          </a:gradFill>
          <a:ln w="12700" cmpd="sng">
            <a:solidFill>
              <a:srgbClr val="235591"/>
            </a:solidFill>
            <a:prstDash val="solid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Добавляйте новые занятия, не переходя в Расписание</a:t>
            </a:r>
            <a:endParaRPr lang="uk-UA" sz="10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4" name="Rounded Rectangular Callout 23"/>
          <p:cNvSpPr/>
          <p:nvPr/>
        </p:nvSpPr>
        <p:spPr>
          <a:xfrm>
            <a:off x="2857488" y="4714884"/>
            <a:ext cx="1500198" cy="571504"/>
          </a:xfrm>
          <a:prstGeom prst="wedgeRoundRectCallout">
            <a:avLst>
              <a:gd name="adj1" fmla="val -33123"/>
              <a:gd name="adj2" fmla="val -165044"/>
              <a:gd name="adj3" fmla="val 16667"/>
            </a:avLst>
          </a:prstGeom>
          <a:gradFill flip="none" rotWithShape="1">
            <a:gsLst>
              <a:gs pos="0">
                <a:srgbClr val="408FB2"/>
              </a:gs>
              <a:gs pos="75000">
                <a:srgbClr val="5B89C1"/>
              </a:gs>
              <a:gs pos="100000">
                <a:srgbClr val="235591"/>
              </a:gs>
            </a:gsLst>
            <a:path path="circle">
              <a:fillToRect r="100000" b="100000"/>
            </a:path>
            <a:tileRect l="-100000" t="-100000"/>
          </a:gradFill>
          <a:ln w="12700" cmpd="sng">
            <a:solidFill>
              <a:srgbClr val="235591"/>
            </a:solidFill>
            <a:prstDash val="solid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Редактируйте и удаляйте занятия из Журнала</a:t>
            </a:r>
            <a:endParaRPr lang="uk-UA" sz="10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5" name="Rounded Rectangular Callout 24"/>
          <p:cNvSpPr/>
          <p:nvPr/>
        </p:nvSpPr>
        <p:spPr>
          <a:xfrm>
            <a:off x="2500298" y="1785926"/>
            <a:ext cx="2000264" cy="500066"/>
          </a:xfrm>
          <a:prstGeom prst="wedgeRoundRectCallout">
            <a:avLst>
              <a:gd name="adj1" fmla="val 40821"/>
              <a:gd name="adj2" fmla="val 85185"/>
              <a:gd name="adj3" fmla="val 16667"/>
            </a:avLst>
          </a:prstGeom>
          <a:gradFill flip="none" rotWithShape="1">
            <a:gsLst>
              <a:gs pos="0">
                <a:srgbClr val="408FB2"/>
              </a:gs>
              <a:gs pos="75000">
                <a:srgbClr val="5B89C1"/>
              </a:gs>
              <a:gs pos="100000">
                <a:srgbClr val="235591"/>
              </a:gs>
            </a:gsLst>
            <a:path path="circle">
              <a:fillToRect r="100000" b="100000"/>
            </a:path>
            <a:tileRect l="-100000" t="-100000"/>
          </a:gradFill>
          <a:ln w="12700" cmpd="sng">
            <a:solidFill>
              <a:srgbClr val="235591"/>
            </a:solidFill>
            <a:prstDash val="solid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Находите посетителя по нескольким буквам из фамилии</a:t>
            </a:r>
            <a:endParaRPr lang="uk-UA" sz="10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6" name="Rounded Rectangular Callout 25"/>
          <p:cNvSpPr/>
          <p:nvPr/>
        </p:nvSpPr>
        <p:spPr>
          <a:xfrm>
            <a:off x="5214942" y="2571744"/>
            <a:ext cx="2000264" cy="500066"/>
          </a:xfrm>
          <a:prstGeom prst="wedgeRoundRectCallout">
            <a:avLst>
              <a:gd name="adj1" fmla="val 67991"/>
              <a:gd name="adj2" fmla="val 95535"/>
              <a:gd name="adj3" fmla="val 16667"/>
            </a:avLst>
          </a:prstGeom>
          <a:gradFill flip="none" rotWithShape="1">
            <a:gsLst>
              <a:gs pos="0">
                <a:srgbClr val="408FB2"/>
              </a:gs>
              <a:gs pos="75000">
                <a:srgbClr val="5B89C1"/>
              </a:gs>
              <a:gs pos="100000">
                <a:srgbClr val="235591"/>
              </a:gs>
            </a:gsLst>
            <a:path path="circle">
              <a:fillToRect r="100000" b="100000"/>
            </a:path>
            <a:tileRect l="-100000" t="-100000"/>
          </a:gradFill>
          <a:ln w="12700" cmpd="sng">
            <a:solidFill>
              <a:srgbClr val="235591"/>
            </a:solidFill>
            <a:prstDash val="solid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Продавайте абонемент, не покидая страницы, и сразу же отмечайте посещение</a:t>
            </a:r>
            <a:endParaRPr lang="uk-UA" sz="10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840" t="1408" r="840" b="2817"/>
          <a:stretch>
            <a:fillRect/>
          </a:stretch>
        </p:blipFill>
        <p:spPr bwMode="auto">
          <a:xfrm>
            <a:off x="428596" y="1285860"/>
            <a:ext cx="8358246" cy="48577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8572528" y="6143644"/>
            <a:ext cx="42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22</a:t>
            </a:r>
            <a:endParaRPr lang="uk-UA" dirty="0"/>
          </a:p>
        </p:txBody>
      </p:sp>
      <p:sp>
        <p:nvSpPr>
          <p:cNvPr id="8" name="TextBox 7"/>
          <p:cNvSpPr txBox="1"/>
          <p:nvPr/>
        </p:nvSpPr>
        <p:spPr>
          <a:xfrm>
            <a:off x="642910" y="642918"/>
            <a:ext cx="710162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С помощью электронных ведомостей Вы сможете просмотреть и распечатать</a:t>
            </a:r>
          </a:p>
          <a:p>
            <a:r>
              <a:rPr lang="ru-RU" sz="15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данные по посещениям в привычном виде, как в школьном журнале.</a:t>
            </a:r>
            <a:endParaRPr lang="uk-UA" sz="15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3075" name="Picture 3" descr="E:\projects\sup\Презентация системы Отмечалка ppt\imgs\result\journal-print.png"/>
          <p:cNvPicPr>
            <a:picLocks noChangeAspect="1" noChangeArrowheads="1"/>
          </p:cNvPicPr>
          <p:nvPr/>
        </p:nvPicPr>
        <p:blipFill>
          <a:blip r:embed="rId3" cstate="print"/>
          <a:srcRect b="4117"/>
          <a:stretch>
            <a:fillRect/>
          </a:stretch>
        </p:blipFill>
        <p:spPr bwMode="auto">
          <a:xfrm>
            <a:off x="5868144" y="3356992"/>
            <a:ext cx="2197331" cy="2878731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078" name="Picture 6" descr="E:\projects\sup\Презентация системы Отмечалка ppt\imgs\result\printe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6787" y="4725144"/>
            <a:ext cx="1875333" cy="1872208"/>
          </a:xfrm>
          <a:prstGeom prst="rect">
            <a:avLst/>
          </a:prstGeom>
          <a:ln>
            <a:noFill/>
          </a:ln>
          <a:effectLst>
            <a:outerShdw blurRad="1143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 flipH="1" flipV="1">
            <a:off x="6472783" y="-1096"/>
            <a:ext cx="2664296" cy="504000"/>
          </a:xfrm>
          <a:prstGeom prst="round1Rect">
            <a:avLst>
              <a:gd name="adj" fmla="val 25567"/>
            </a:avLst>
          </a:prstGeom>
          <a:gradFill flip="none" rotWithShape="1">
            <a:gsLst>
              <a:gs pos="0">
                <a:srgbClr val="B6CBE4"/>
              </a:gs>
              <a:gs pos="50000">
                <a:srgbClr val="DEE7F2"/>
              </a:gs>
              <a:gs pos="100000">
                <a:srgbClr val="E9EFF7"/>
              </a:gs>
            </a:gsLst>
            <a:lin ang="16200000" scaled="1"/>
            <a:tileRect/>
          </a:gradFill>
          <a:ln w="9525">
            <a:solidFill>
              <a:srgbClr val="C5D5E9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endParaRPr lang="ru-RU" sz="3200" dirty="0" smtClean="0">
              <a:solidFill>
                <a:srgbClr val="5181B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46515" y="-39196"/>
            <a:ext cx="241200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3200" dirty="0" smtClean="0">
                <a:solidFill>
                  <a:srgbClr val="4270A8"/>
                </a:solidFill>
                <a:latin typeface="Arial" pitchFamily="34" charset="0"/>
                <a:cs typeface="Arial" pitchFamily="34" charset="0"/>
              </a:rPr>
              <a:t>Отмечалка</a:t>
            </a:r>
          </a:p>
        </p:txBody>
      </p:sp>
      <p:sp>
        <p:nvSpPr>
          <p:cNvPr id="14" name="TextBox 13"/>
          <p:cNvSpPr txBox="1"/>
          <p:nvPr/>
        </p:nvSpPr>
        <p:spPr>
          <a:xfrm flipH="1" flipV="1">
            <a:off x="-1" y="-41484"/>
            <a:ext cx="9137079" cy="584775"/>
          </a:xfrm>
          <a:prstGeom prst="round1Rect">
            <a:avLst>
              <a:gd name="adj" fmla="val 25567"/>
            </a:avLst>
          </a:prstGeom>
          <a:gradFill flip="none" rotWithShape="1">
            <a:gsLst>
              <a:gs pos="0">
                <a:srgbClr val="4270A8">
                  <a:shade val="30000"/>
                  <a:satMod val="115000"/>
                </a:srgbClr>
              </a:gs>
              <a:gs pos="50000">
                <a:srgbClr val="4270A8">
                  <a:shade val="67500"/>
                  <a:satMod val="115000"/>
                </a:srgbClr>
              </a:gs>
              <a:gs pos="100000">
                <a:srgbClr val="4270A8">
                  <a:shade val="100000"/>
                  <a:satMod val="115000"/>
                </a:srgbClr>
              </a:gs>
            </a:gsLst>
            <a:lin ang="16200000" scaled="1"/>
            <a:tileRect/>
          </a:gradFill>
          <a:ln w="9525">
            <a:solidFill>
              <a:srgbClr val="396293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endParaRPr lang="ru-RU" sz="3200" dirty="0" smtClean="0">
              <a:solidFill>
                <a:srgbClr val="5181B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-24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29327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    Ведомости посещений</a:t>
            </a:r>
            <a:endParaRPr lang="uk-UA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508264" y="50804"/>
            <a:ext cx="1597893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cs typeface="Arial" pitchFamily="34" charset="0"/>
              </a:rPr>
              <a:t>Отмечалка</a:t>
            </a:r>
          </a:p>
        </p:txBody>
      </p:sp>
      <p:pic>
        <p:nvPicPr>
          <p:cNvPr id="18" name="Picture 3" descr="E:\projects\sup\images\logo_finish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25538" y="22034"/>
            <a:ext cx="476672" cy="476672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7283619" y="6550223"/>
            <a:ext cx="18603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2060"/>
                </a:solidFill>
                <a:latin typeface="Garamond" pitchFamily="18" charset="0"/>
              </a:rPr>
              <a:t>www.otmechalka.com</a:t>
            </a:r>
            <a:endParaRPr lang="ru-RU" sz="1400" dirty="0"/>
          </a:p>
        </p:txBody>
      </p:sp>
      <p:sp>
        <p:nvSpPr>
          <p:cNvPr id="20" name="Rounded Rectangular Callout 19"/>
          <p:cNvSpPr/>
          <p:nvPr/>
        </p:nvSpPr>
        <p:spPr>
          <a:xfrm>
            <a:off x="2214546" y="1643050"/>
            <a:ext cx="2143140" cy="642942"/>
          </a:xfrm>
          <a:prstGeom prst="wedgeRoundRectCallout">
            <a:avLst>
              <a:gd name="adj1" fmla="val 49446"/>
              <a:gd name="adj2" fmla="val 88204"/>
              <a:gd name="adj3" fmla="val 16667"/>
            </a:avLst>
          </a:prstGeom>
          <a:gradFill flip="none" rotWithShape="1">
            <a:gsLst>
              <a:gs pos="0">
                <a:srgbClr val="408FB2"/>
              </a:gs>
              <a:gs pos="75000">
                <a:srgbClr val="5B89C1"/>
              </a:gs>
              <a:gs pos="100000">
                <a:srgbClr val="235591"/>
              </a:gs>
            </a:gsLst>
            <a:path path="circle">
              <a:fillToRect r="100000" b="100000"/>
            </a:path>
            <a:tileRect l="-100000" t="-100000"/>
          </a:gradFill>
          <a:ln w="12700" cmpd="sng">
            <a:solidFill>
              <a:srgbClr val="235591"/>
            </a:solidFill>
            <a:prstDash val="solid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Формируйте ведомости по посещаемости за определенный период и в определенную группу</a:t>
            </a:r>
            <a:endParaRPr lang="uk-UA" sz="10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1" name="Rounded Rectangular Callout 20"/>
          <p:cNvSpPr/>
          <p:nvPr/>
        </p:nvSpPr>
        <p:spPr>
          <a:xfrm>
            <a:off x="6643702" y="2071678"/>
            <a:ext cx="2000264" cy="500066"/>
          </a:xfrm>
          <a:prstGeom prst="wedgeRoundRectCallout">
            <a:avLst>
              <a:gd name="adj1" fmla="val 39096"/>
              <a:gd name="adj2" fmla="val 95535"/>
              <a:gd name="adj3" fmla="val 16667"/>
            </a:avLst>
          </a:prstGeom>
          <a:gradFill flip="none" rotWithShape="1">
            <a:gsLst>
              <a:gs pos="0">
                <a:srgbClr val="408FB2"/>
              </a:gs>
              <a:gs pos="75000">
                <a:srgbClr val="5B89C1"/>
              </a:gs>
              <a:gs pos="100000">
                <a:srgbClr val="235591"/>
              </a:gs>
            </a:gsLst>
            <a:path path="circle">
              <a:fillToRect r="100000" b="100000"/>
            </a:path>
            <a:tileRect l="-100000" t="-100000"/>
          </a:gradFill>
          <a:ln w="12700" cmpd="sng">
            <a:solidFill>
              <a:srgbClr val="235591"/>
            </a:solidFill>
            <a:prstDash val="solid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Печать и экспорт в таблицы </a:t>
            </a:r>
            <a:r>
              <a:rPr lang="en-US" sz="10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Excel </a:t>
            </a:r>
            <a:r>
              <a:rPr lang="ru-RU" sz="10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ведомости</a:t>
            </a:r>
            <a:endParaRPr lang="uk-UA" sz="10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572528" y="6143644"/>
            <a:ext cx="42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23</a:t>
            </a:r>
            <a:endParaRPr lang="uk-UA" dirty="0"/>
          </a:p>
        </p:txBody>
      </p:sp>
      <p:sp>
        <p:nvSpPr>
          <p:cNvPr id="5" name="TextBox 4"/>
          <p:cNvSpPr txBox="1"/>
          <p:nvPr/>
        </p:nvSpPr>
        <p:spPr>
          <a:xfrm>
            <a:off x="0" y="714356"/>
            <a:ext cx="9144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На этой странице доступна вся информация по абонементу, выданному посетителю.</a:t>
            </a:r>
            <a:endParaRPr lang="uk-UA" sz="15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098" name="Picture 2" descr="E:\projects\sup\Презентация системы Отмечалка ppt\imgs\result\calenda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86578" y="4500570"/>
            <a:ext cx="2016224" cy="2016224"/>
          </a:xfrm>
          <a:prstGeom prst="rect">
            <a:avLst/>
          </a:prstGeom>
          <a:ln>
            <a:noFill/>
          </a:ln>
          <a:effectLst/>
        </p:spPr>
      </p:pic>
      <p:sp>
        <p:nvSpPr>
          <p:cNvPr id="10" name="TextBox 9"/>
          <p:cNvSpPr txBox="1"/>
          <p:nvPr/>
        </p:nvSpPr>
        <p:spPr>
          <a:xfrm flipH="1" flipV="1">
            <a:off x="6472783" y="-1096"/>
            <a:ext cx="2664296" cy="504000"/>
          </a:xfrm>
          <a:prstGeom prst="round1Rect">
            <a:avLst>
              <a:gd name="adj" fmla="val 25567"/>
            </a:avLst>
          </a:prstGeom>
          <a:gradFill flip="none" rotWithShape="1">
            <a:gsLst>
              <a:gs pos="0">
                <a:srgbClr val="B6CBE4"/>
              </a:gs>
              <a:gs pos="50000">
                <a:srgbClr val="DEE7F2"/>
              </a:gs>
              <a:gs pos="100000">
                <a:srgbClr val="E9EFF7"/>
              </a:gs>
            </a:gsLst>
            <a:lin ang="16200000" scaled="1"/>
            <a:tileRect/>
          </a:gradFill>
          <a:ln w="9525">
            <a:solidFill>
              <a:srgbClr val="C5D5E9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endParaRPr lang="ru-RU" sz="3200" dirty="0" smtClean="0">
              <a:solidFill>
                <a:srgbClr val="5181B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46515" y="-39196"/>
            <a:ext cx="241200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3200" dirty="0" smtClean="0">
                <a:solidFill>
                  <a:srgbClr val="4270A8"/>
                </a:solidFill>
                <a:latin typeface="Arial" pitchFamily="34" charset="0"/>
                <a:cs typeface="Arial" pitchFamily="34" charset="0"/>
              </a:rPr>
              <a:t>Отмечалка</a:t>
            </a:r>
          </a:p>
        </p:txBody>
      </p:sp>
      <p:sp>
        <p:nvSpPr>
          <p:cNvPr id="12" name="TextBox 11"/>
          <p:cNvSpPr txBox="1"/>
          <p:nvPr/>
        </p:nvSpPr>
        <p:spPr>
          <a:xfrm flipH="1" flipV="1">
            <a:off x="-1" y="-41484"/>
            <a:ext cx="9137079" cy="584775"/>
          </a:xfrm>
          <a:prstGeom prst="round1Rect">
            <a:avLst>
              <a:gd name="adj" fmla="val 25567"/>
            </a:avLst>
          </a:prstGeom>
          <a:gradFill flip="none" rotWithShape="1">
            <a:gsLst>
              <a:gs pos="0">
                <a:srgbClr val="4270A8">
                  <a:shade val="30000"/>
                  <a:satMod val="115000"/>
                </a:srgbClr>
              </a:gs>
              <a:gs pos="50000">
                <a:srgbClr val="4270A8">
                  <a:shade val="67500"/>
                  <a:satMod val="115000"/>
                </a:srgbClr>
              </a:gs>
              <a:gs pos="100000">
                <a:srgbClr val="4270A8">
                  <a:shade val="100000"/>
                  <a:satMod val="115000"/>
                </a:srgbClr>
              </a:gs>
            </a:gsLst>
            <a:lin ang="16200000" scaled="1"/>
            <a:tileRect/>
          </a:gradFill>
          <a:ln w="9525">
            <a:solidFill>
              <a:srgbClr val="396293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endParaRPr lang="ru-RU" sz="3200" dirty="0" smtClean="0">
              <a:solidFill>
                <a:srgbClr val="5181B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-24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29327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    Абонемент посетителя</a:t>
            </a:r>
            <a:endParaRPr lang="uk-UA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508264" y="50804"/>
            <a:ext cx="1597893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cs typeface="Arial" pitchFamily="34" charset="0"/>
              </a:rPr>
              <a:t>Отмечалка</a:t>
            </a:r>
          </a:p>
        </p:txBody>
      </p:sp>
      <p:pic>
        <p:nvPicPr>
          <p:cNvPr id="16" name="Picture 3" descr="E:\projects\sup\images\logo_finish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25538" y="22034"/>
            <a:ext cx="476672" cy="476672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7283619" y="6550223"/>
            <a:ext cx="18603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2060"/>
                </a:solidFill>
                <a:latin typeface="Garamond" pitchFamily="18" charset="0"/>
              </a:rPr>
              <a:t>www.otmechalka.com</a:t>
            </a:r>
            <a:endParaRPr lang="ru-RU" sz="1400" dirty="0"/>
          </a:p>
        </p:txBody>
      </p:sp>
      <p:pic>
        <p:nvPicPr>
          <p:cNvPr id="7170" name="Picture 2" descr="D:\текущее\обновление 24.12\для презентации\16.png"/>
          <p:cNvPicPr>
            <a:picLocks noChangeAspect="1" noChangeArrowheads="1"/>
          </p:cNvPicPr>
          <p:nvPr/>
        </p:nvPicPr>
        <p:blipFill>
          <a:blip r:embed="rId4"/>
          <a:srcRect l="1135" t="3846" r="1285" b="1282"/>
          <a:stretch>
            <a:fillRect/>
          </a:stretch>
        </p:blipFill>
        <p:spPr bwMode="auto">
          <a:xfrm>
            <a:off x="428596" y="1214422"/>
            <a:ext cx="6143668" cy="52864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572528" y="6143644"/>
            <a:ext cx="42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24</a:t>
            </a:r>
            <a:endParaRPr lang="uk-UA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42918"/>
            <a:ext cx="91440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Удобный менеджер расписаний помогает формировать расписания занятий в залах, </a:t>
            </a:r>
          </a:p>
          <a:p>
            <a:pPr algn="ctr"/>
            <a:r>
              <a:rPr lang="ru-RU" sz="15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вносить в него изменения, проводить замену преподавателей, а также выбирать вид расписания в системе.</a:t>
            </a:r>
          </a:p>
        </p:txBody>
      </p:sp>
      <p:pic>
        <p:nvPicPr>
          <p:cNvPr id="5123" name="Picture 3" descr="E:\projects\sup\Презентация системы Отмечалка ppt\imgs\result\raspisani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9206" y="3643314"/>
            <a:ext cx="2376264" cy="2376264"/>
          </a:xfrm>
          <a:prstGeom prst="rect">
            <a:avLst/>
          </a:prstGeom>
          <a:ln>
            <a:noFill/>
          </a:ln>
          <a:effectLst>
            <a:outerShdw blurRad="1143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 flipH="1" flipV="1">
            <a:off x="6472783" y="-1096"/>
            <a:ext cx="2664296" cy="504000"/>
          </a:xfrm>
          <a:prstGeom prst="round1Rect">
            <a:avLst>
              <a:gd name="adj" fmla="val 25567"/>
            </a:avLst>
          </a:prstGeom>
          <a:gradFill flip="none" rotWithShape="1">
            <a:gsLst>
              <a:gs pos="0">
                <a:srgbClr val="B6CBE4"/>
              </a:gs>
              <a:gs pos="50000">
                <a:srgbClr val="DEE7F2"/>
              </a:gs>
              <a:gs pos="100000">
                <a:srgbClr val="E9EFF7"/>
              </a:gs>
            </a:gsLst>
            <a:lin ang="16200000" scaled="1"/>
            <a:tileRect/>
          </a:gradFill>
          <a:ln w="9525">
            <a:solidFill>
              <a:srgbClr val="C5D5E9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endParaRPr lang="ru-RU" sz="3200" dirty="0" smtClean="0">
              <a:solidFill>
                <a:srgbClr val="5181B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46515" y="-39196"/>
            <a:ext cx="241200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3200" dirty="0" smtClean="0">
                <a:solidFill>
                  <a:srgbClr val="4270A8"/>
                </a:solidFill>
                <a:latin typeface="Arial" pitchFamily="34" charset="0"/>
                <a:cs typeface="Arial" pitchFamily="34" charset="0"/>
              </a:rPr>
              <a:t>Отмечалка</a:t>
            </a:r>
          </a:p>
        </p:txBody>
      </p:sp>
      <p:sp>
        <p:nvSpPr>
          <p:cNvPr id="13" name="TextBox 12"/>
          <p:cNvSpPr txBox="1"/>
          <p:nvPr/>
        </p:nvSpPr>
        <p:spPr>
          <a:xfrm flipH="1" flipV="1">
            <a:off x="-1" y="-41484"/>
            <a:ext cx="9137079" cy="584775"/>
          </a:xfrm>
          <a:prstGeom prst="round1Rect">
            <a:avLst>
              <a:gd name="adj" fmla="val 25567"/>
            </a:avLst>
          </a:prstGeom>
          <a:gradFill flip="none" rotWithShape="1">
            <a:gsLst>
              <a:gs pos="0">
                <a:srgbClr val="4270A8">
                  <a:shade val="30000"/>
                  <a:satMod val="115000"/>
                </a:srgbClr>
              </a:gs>
              <a:gs pos="50000">
                <a:srgbClr val="4270A8">
                  <a:shade val="67500"/>
                  <a:satMod val="115000"/>
                </a:srgbClr>
              </a:gs>
              <a:gs pos="100000">
                <a:srgbClr val="4270A8">
                  <a:shade val="100000"/>
                  <a:satMod val="115000"/>
                </a:srgbClr>
              </a:gs>
            </a:gsLst>
            <a:lin ang="16200000" scaled="1"/>
            <a:tileRect/>
          </a:gradFill>
          <a:ln w="9525">
            <a:solidFill>
              <a:srgbClr val="396293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endParaRPr lang="ru-RU" sz="3200" dirty="0" smtClean="0">
              <a:solidFill>
                <a:srgbClr val="5181B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-24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29327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    Расписание занятий</a:t>
            </a:r>
            <a:endParaRPr lang="uk-UA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508264" y="50804"/>
            <a:ext cx="1597893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cs typeface="Arial" pitchFamily="34" charset="0"/>
              </a:rPr>
              <a:t>Отмечалка</a:t>
            </a:r>
          </a:p>
        </p:txBody>
      </p:sp>
      <p:pic>
        <p:nvPicPr>
          <p:cNvPr id="17" name="Picture 3" descr="E:\projects\sup\images\logo_finish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25538" y="22034"/>
            <a:ext cx="476672" cy="476672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7283619" y="6550223"/>
            <a:ext cx="18603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2060"/>
                </a:solidFill>
                <a:latin typeface="Garamond" pitchFamily="18" charset="0"/>
              </a:rPr>
              <a:t>www.otmechalka.com</a:t>
            </a:r>
            <a:endParaRPr lang="ru-RU" sz="14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/>
          <a:srcRect l="1075" t="3938" r="1075" b="1555"/>
          <a:stretch>
            <a:fillRect/>
          </a:stretch>
        </p:blipFill>
        <p:spPr bwMode="auto">
          <a:xfrm>
            <a:off x="285720" y="1571612"/>
            <a:ext cx="6500858" cy="51435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9" name="Rounded Rectangular Callout 18"/>
          <p:cNvSpPr/>
          <p:nvPr/>
        </p:nvSpPr>
        <p:spPr>
          <a:xfrm>
            <a:off x="6643702" y="1285860"/>
            <a:ext cx="1500198" cy="428628"/>
          </a:xfrm>
          <a:prstGeom prst="wedgeRoundRectCallout">
            <a:avLst>
              <a:gd name="adj1" fmla="val -45720"/>
              <a:gd name="adj2" fmla="val 113360"/>
              <a:gd name="adj3" fmla="val 16667"/>
            </a:avLst>
          </a:prstGeom>
          <a:gradFill flip="none" rotWithShape="1">
            <a:gsLst>
              <a:gs pos="0">
                <a:srgbClr val="408FB2"/>
              </a:gs>
              <a:gs pos="75000">
                <a:srgbClr val="5B89C1"/>
              </a:gs>
              <a:gs pos="100000">
                <a:srgbClr val="235591"/>
              </a:gs>
            </a:gsLst>
            <a:path path="circle">
              <a:fillToRect r="100000" b="100000"/>
            </a:path>
            <a:tileRect l="-100000" t="-100000"/>
          </a:gradFill>
          <a:ln w="12700" cmpd="sng">
            <a:solidFill>
              <a:srgbClr val="235591"/>
            </a:solidFill>
            <a:prstDash val="solid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Печатайте расписание</a:t>
            </a:r>
            <a:endParaRPr lang="uk-UA" sz="10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0" name="Rounded Rectangular Callout 19"/>
          <p:cNvSpPr/>
          <p:nvPr/>
        </p:nvSpPr>
        <p:spPr>
          <a:xfrm>
            <a:off x="3143240" y="2000240"/>
            <a:ext cx="1571636" cy="500066"/>
          </a:xfrm>
          <a:prstGeom prst="wedgeRoundRectCallout">
            <a:avLst>
              <a:gd name="adj1" fmla="val 60554"/>
              <a:gd name="adj2" fmla="val 65921"/>
              <a:gd name="adj3" fmla="val 16667"/>
            </a:avLst>
          </a:prstGeom>
          <a:gradFill flip="none" rotWithShape="1">
            <a:gsLst>
              <a:gs pos="0">
                <a:srgbClr val="408FB2"/>
              </a:gs>
              <a:gs pos="75000">
                <a:srgbClr val="5B89C1"/>
              </a:gs>
              <a:gs pos="100000">
                <a:srgbClr val="235591"/>
              </a:gs>
            </a:gsLst>
            <a:path path="circle">
              <a:fillToRect r="100000" b="100000"/>
            </a:path>
            <a:tileRect l="-100000" t="-100000"/>
          </a:gradFill>
          <a:ln w="12700" cmpd="sng">
            <a:solidFill>
              <a:srgbClr val="235591"/>
            </a:solidFill>
            <a:prstDash val="solid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Выбирайте удобное отображение расписания</a:t>
            </a:r>
            <a:endParaRPr lang="uk-UA" sz="10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1" name="Rounded Rectangular Callout 20"/>
          <p:cNvSpPr/>
          <p:nvPr/>
        </p:nvSpPr>
        <p:spPr>
          <a:xfrm>
            <a:off x="3214678" y="5357826"/>
            <a:ext cx="1643074" cy="571504"/>
          </a:xfrm>
          <a:prstGeom prst="wedgeRoundRectCallout">
            <a:avLst>
              <a:gd name="adj1" fmla="val -68321"/>
              <a:gd name="adj2" fmla="val -89104"/>
              <a:gd name="adj3" fmla="val 16667"/>
            </a:avLst>
          </a:prstGeom>
          <a:gradFill flip="none" rotWithShape="1">
            <a:gsLst>
              <a:gs pos="0">
                <a:srgbClr val="408FB2"/>
              </a:gs>
              <a:gs pos="75000">
                <a:srgbClr val="5B89C1"/>
              </a:gs>
              <a:gs pos="100000">
                <a:srgbClr val="235591"/>
              </a:gs>
            </a:gsLst>
            <a:path path="circle">
              <a:fillToRect r="100000" b="100000"/>
            </a:path>
            <a:tileRect l="-100000" t="-100000"/>
          </a:gradFill>
          <a:ln w="12700" cmpd="sng">
            <a:solidFill>
              <a:srgbClr val="235591"/>
            </a:solidFill>
            <a:prstDash val="solid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Составляйте яркое и цветное расписание занятий</a:t>
            </a:r>
            <a:endParaRPr lang="uk-UA" sz="10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2" name="Rounded Rectangular Callout 21"/>
          <p:cNvSpPr/>
          <p:nvPr/>
        </p:nvSpPr>
        <p:spPr>
          <a:xfrm>
            <a:off x="5715008" y="5572140"/>
            <a:ext cx="1785950" cy="785818"/>
          </a:xfrm>
          <a:prstGeom prst="wedgeRoundRectCallout">
            <a:avLst>
              <a:gd name="adj1" fmla="val -39235"/>
              <a:gd name="adj2" fmla="val -111197"/>
              <a:gd name="adj3" fmla="val 16667"/>
            </a:avLst>
          </a:prstGeom>
          <a:gradFill flip="none" rotWithShape="1">
            <a:gsLst>
              <a:gs pos="0">
                <a:srgbClr val="408FB2"/>
              </a:gs>
              <a:gs pos="75000">
                <a:srgbClr val="5B89C1"/>
              </a:gs>
              <a:gs pos="100000">
                <a:srgbClr val="235591"/>
              </a:gs>
            </a:gsLst>
            <a:path path="circle">
              <a:fillToRect r="100000" b="100000"/>
            </a:path>
            <a:tileRect l="-100000" t="-100000"/>
          </a:gradFill>
          <a:ln w="12700" cmpd="sng">
            <a:solidFill>
              <a:srgbClr val="235591"/>
            </a:solidFill>
            <a:prstDash val="solid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Редактируйте день и время проведения занятия простым перетягиванием блока</a:t>
            </a:r>
            <a:endParaRPr lang="uk-UA" sz="10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572528" y="6286520"/>
            <a:ext cx="42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25</a:t>
            </a:r>
            <a:endParaRPr lang="uk-UA" dirty="0"/>
          </a:p>
        </p:txBody>
      </p:sp>
      <p:sp>
        <p:nvSpPr>
          <p:cNvPr id="5" name="TextBox 4"/>
          <p:cNvSpPr txBox="1"/>
          <p:nvPr/>
        </p:nvSpPr>
        <p:spPr>
          <a:xfrm>
            <a:off x="714348" y="785794"/>
            <a:ext cx="75009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Модуль "Запись на занятия" </a:t>
            </a:r>
            <a:r>
              <a:rPr lang="ru-RU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предназначен для записи посетителей на групповые или индивидуальные занятия, установленные в расписании.</a:t>
            </a:r>
            <a:endParaRPr lang="ru-RU" sz="15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 flipH="1" flipV="1">
            <a:off x="6472783" y="-1096"/>
            <a:ext cx="2664296" cy="504000"/>
          </a:xfrm>
          <a:prstGeom prst="round1Rect">
            <a:avLst>
              <a:gd name="adj" fmla="val 25567"/>
            </a:avLst>
          </a:prstGeom>
          <a:gradFill flip="none" rotWithShape="1">
            <a:gsLst>
              <a:gs pos="0">
                <a:srgbClr val="B6CBE4"/>
              </a:gs>
              <a:gs pos="50000">
                <a:srgbClr val="DEE7F2"/>
              </a:gs>
              <a:gs pos="100000">
                <a:srgbClr val="E9EFF7"/>
              </a:gs>
            </a:gsLst>
            <a:lin ang="16200000" scaled="1"/>
            <a:tileRect/>
          </a:gradFill>
          <a:ln w="9525">
            <a:solidFill>
              <a:srgbClr val="C5D5E9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endParaRPr lang="ru-RU" sz="3200" dirty="0" smtClean="0">
              <a:solidFill>
                <a:srgbClr val="5181B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46515" y="-39196"/>
            <a:ext cx="241200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3200" dirty="0" smtClean="0">
                <a:solidFill>
                  <a:srgbClr val="4270A8"/>
                </a:solidFill>
                <a:latin typeface="Arial" pitchFamily="34" charset="0"/>
                <a:cs typeface="Arial" pitchFamily="34" charset="0"/>
              </a:rPr>
              <a:t>Отмечалка</a:t>
            </a:r>
          </a:p>
        </p:txBody>
      </p:sp>
      <p:sp>
        <p:nvSpPr>
          <p:cNvPr id="13" name="TextBox 12"/>
          <p:cNvSpPr txBox="1"/>
          <p:nvPr/>
        </p:nvSpPr>
        <p:spPr>
          <a:xfrm flipH="1" flipV="1">
            <a:off x="-1" y="-41484"/>
            <a:ext cx="9137079" cy="584775"/>
          </a:xfrm>
          <a:prstGeom prst="round1Rect">
            <a:avLst>
              <a:gd name="adj" fmla="val 25567"/>
            </a:avLst>
          </a:prstGeom>
          <a:gradFill flip="none" rotWithShape="1">
            <a:gsLst>
              <a:gs pos="0">
                <a:srgbClr val="4270A8">
                  <a:shade val="30000"/>
                  <a:satMod val="115000"/>
                </a:srgbClr>
              </a:gs>
              <a:gs pos="50000">
                <a:srgbClr val="4270A8">
                  <a:shade val="67500"/>
                  <a:satMod val="115000"/>
                </a:srgbClr>
              </a:gs>
              <a:gs pos="100000">
                <a:srgbClr val="4270A8">
                  <a:shade val="100000"/>
                  <a:satMod val="115000"/>
                </a:srgbClr>
              </a:gs>
            </a:gsLst>
            <a:lin ang="16200000" scaled="1"/>
            <a:tileRect/>
          </a:gradFill>
          <a:ln w="9525">
            <a:solidFill>
              <a:srgbClr val="396293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endParaRPr lang="ru-RU" sz="3200" dirty="0" smtClean="0">
              <a:solidFill>
                <a:srgbClr val="5181B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-24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29327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    Бронирование занятий</a:t>
            </a:r>
            <a:endParaRPr lang="uk-UA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508264" y="50804"/>
            <a:ext cx="1597893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cs typeface="Arial" pitchFamily="34" charset="0"/>
              </a:rPr>
              <a:t>Отмечалка</a:t>
            </a:r>
          </a:p>
        </p:txBody>
      </p:sp>
      <p:pic>
        <p:nvPicPr>
          <p:cNvPr id="17" name="Picture 3" descr="E:\projects\sup\images\logo_finish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25538" y="22034"/>
            <a:ext cx="476672" cy="476672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7283619" y="6550223"/>
            <a:ext cx="18603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2060"/>
                </a:solidFill>
                <a:latin typeface="Garamond" pitchFamily="18" charset="0"/>
              </a:rPr>
              <a:t>www.otmechalka.com</a:t>
            </a:r>
            <a:endParaRPr lang="ru-RU" sz="1400" dirty="0"/>
          </a:p>
        </p:txBody>
      </p:sp>
      <p:pic>
        <p:nvPicPr>
          <p:cNvPr id="20" name="Picture 19"/>
          <p:cNvPicPr/>
          <p:nvPr/>
        </p:nvPicPr>
        <p:blipFill>
          <a:blip r:embed="rId3"/>
          <a:srcRect l="20137" t="11412" r="16730" b="24178"/>
          <a:stretch>
            <a:fillRect/>
          </a:stretch>
        </p:blipFill>
        <p:spPr bwMode="auto">
          <a:xfrm>
            <a:off x="285720" y="1643050"/>
            <a:ext cx="6143668" cy="37862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1" name="TextBox 20"/>
          <p:cNvSpPr txBox="1"/>
          <p:nvPr/>
        </p:nvSpPr>
        <p:spPr>
          <a:xfrm>
            <a:off x="6572264" y="1384120"/>
            <a:ext cx="2500330" cy="48320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Модуль Бронирование позволяет:</a:t>
            </a:r>
          </a:p>
          <a:p>
            <a:endParaRPr lang="ru-RU" sz="140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0">
              <a:buFont typeface="Wingdings" pitchFamily="2" charset="2"/>
              <a:buChar char="ü"/>
            </a:pPr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Ограничить количество мест на занятии.</a:t>
            </a:r>
          </a:p>
          <a:p>
            <a:pPr lvl="0">
              <a:buFont typeface="Wingdings" pitchFamily="2" charset="2"/>
              <a:buChar char="ü"/>
            </a:pPr>
            <a:endParaRPr lang="ru-RU" sz="14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0">
              <a:buFont typeface="Wingdings" pitchFamily="2" charset="2"/>
              <a:buChar char="ü"/>
            </a:pPr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Записать посетителя на конкретное занятие по абонементу или без абонемента.</a:t>
            </a:r>
          </a:p>
          <a:p>
            <a:pPr lvl="0">
              <a:buFont typeface="Wingdings" pitchFamily="2" charset="2"/>
              <a:buChar char="ü"/>
            </a:pPr>
            <a:endParaRPr lang="ru-RU" sz="14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0">
              <a:buFont typeface="Wingdings" pitchFamily="2" charset="2"/>
              <a:buChar char="ü"/>
            </a:pPr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Просмотреть и распечатать список посетителей, записанных на занятие.</a:t>
            </a:r>
          </a:p>
          <a:p>
            <a:pPr lvl="0">
              <a:buFont typeface="Wingdings" pitchFamily="2" charset="2"/>
              <a:buChar char="ü"/>
            </a:pPr>
            <a:endParaRPr lang="ru-RU" sz="14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0">
              <a:buFont typeface="Wingdings" pitchFamily="2" charset="2"/>
              <a:buChar char="ü"/>
            </a:pPr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Удалить бронирование при необходимости.</a:t>
            </a:r>
          </a:p>
          <a:p>
            <a:pPr lvl="0">
              <a:buFont typeface="Wingdings" pitchFamily="2" charset="2"/>
              <a:buChar char="ü"/>
            </a:pPr>
            <a:endParaRPr lang="ru-RU" sz="14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0">
              <a:buFont typeface="Wingdings" pitchFamily="2" charset="2"/>
              <a:buChar char="ü"/>
            </a:pPr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Просмотреть отчет по посетителям, записанным на занятия.</a:t>
            </a:r>
            <a:endParaRPr lang="ru-RU" sz="14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572528" y="6143644"/>
            <a:ext cx="42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26</a:t>
            </a:r>
            <a:endParaRPr lang="uk-UA" dirty="0"/>
          </a:p>
        </p:txBody>
      </p:sp>
      <p:sp>
        <p:nvSpPr>
          <p:cNvPr id="5" name="TextBox 4"/>
          <p:cNvSpPr txBox="1"/>
          <p:nvPr/>
        </p:nvSpPr>
        <p:spPr>
          <a:xfrm>
            <a:off x="428596" y="714356"/>
            <a:ext cx="85011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Модуль заработной платы </a:t>
            </a:r>
            <a:r>
              <a:rPr lang="ru-RU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предназначен для контроля рабочего времени и расчета заработной платы сотрудников. </a:t>
            </a:r>
          </a:p>
          <a:p>
            <a:r>
              <a:rPr lang="ru-RU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С помощью этого модуля Вы </a:t>
            </a:r>
            <a:r>
              <a:rPr lang="ru-RU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сможете настроить начисления зарплаты </a:t>
            </a:r>
            <a:r>
              <a:rPr lang="ru-RU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и автоматически расчитать зарплату сотруднику, согласно настроенным схемам.</a:t>
            </a:r>
            <a:endParaRPr lang="ru-RU" sz="16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flipH="1" flipV="1">
            <a:off x="6472783" y="-1096"/>
            <a:ext cx="2664296" cy="504000"/>
          </a:xfrm>
          <a:prstGeom prst="round1Rect">
            <a:avLst>
              <a:gd name="adj" fmla="val 25567"/>
            </a:avLst>
          </a:prstGeom>
          <a:gradFill flip="none" rotWithShape="1">
            <a:gsLst>
              <a:gs pos="0">
                <a:srgbClr val="B6CBE4"/>
              </a:gs>
              <a:gs pos="50000">
                <a:srgbClr val="DEE7F2"/>
              </a:gs>
              <a:gs pos="100000">
                <a:srgbClr val="E9EFF7"/>
              </a:gs>
            </a:gsLst>
            <a:lin ang="16200000" scaled="1"/>
            <a:tileRect/>
          </a:gradFill>
          <a:ln w="9525">
            <a:solidFill>
              <a:srgbClr val="C5D5E9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endParaRPr lang="ru-RU" sz="3200" dirty="0" smtClean="0">
              <a:solidFill>
                <a:srgbClr val="5181B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46515" y="-39196"/>
            <a:ext cx="241200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3200" dirty="0" smtClean="0">
                <a:solidFill>
                  <a:srgbClr val="4270A8"/>
                </a:solidFill>
                <a:latin typeface="Arial" pitchFamily="34" charset="0"/>
                <a:cs typeface="Arial" pitchFamily="34" charset="0"/>
              </a:rPr>
              <a:t>Отмечалка</a:t>
            </a:r>
          </a:p>
        </p:txBody>
      </p:sp>
      <p:sp>
        <p:nvSpPr>
          <p:cNvPr id="11" name="TextBox 10"/>
          <p:cNvSpPr txBox="1"/>
          <p:nvPr/>
        </p:nvSpPr>
        <p:spPr>
          <a:xfrm flipH="1" flipV="1">
            <a:off x="-1" y="-41484"/>
            <a:ext cx="9137079" cy="584775"/>
          </a:xfrm>
          <a:prstGeom prst="round1Rect">
            <a:avLst>
              <a:gd name="adj" fmla="val 25567"/>
            </a:avLst>
          </a:prstGeom>
          <a:gradFill flip="none" rotWithShape="1">
            <a:gsLst>
              <a:gs pos="0">
                <a:srgbClr val="4270A8">
                  <a:shade val="30000"/>
                  <a:satMod val="115000"/>
                </a:srgbClr>
              </a:gs>
              <a:gs pos="50000">
                <a:srgbClr val="4270A8">
                  <a:shade val="67500"/>
                  <a:satMod val="115000"/>
                </a:srgbClr>
              </a:gs>
              <a:gs pos="100000">
                <a:srgbClr val="4270A8">
                  <a:shade val="100000"/>
                  <a:satMod val="115000"/>
                </a:srgbClr>
              </a:gs>
            </a:gsLst>
            <a:lin ang="16200000" scaled="1"/>
            <a:tileRect/>
          </a:gradFill>
          <a:ln w="9525">
            <a:solidFill>
              <a:srgbClr val="396293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endParaRPr lang="ru-RU" sz="3200" dirty="0" smtClean="0">
              <a:solidFill>
                <a:srgbClr val="5181B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-24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29327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    Модуль заработных плат</a:t>
            </a:r>
            <a:endParaRPr lang="uk-UA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508264" y="50804"/>
            <a:ext cx="1597893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cs typeface="Arial" pitchFamily="34" charset="0"/>
              </a:rPr>
              <a:t>Отмечалка</a:t>
            </a:r>
          </a:p>
        </p:txBody>
      </p:sp>
      <p:pic>
        <p:nvPicPr>
          <p:cNvPr id="15" name="Picture 3" descr="E:\projects\sup\images\logo_finish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25538" y="22034"/>
            <a:ext cx="476672" cy="476672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7283619" y="6550223"/>
            <a:ext cx="18603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2060"/>
                </a:solidFill>
                <a:latin typeface="Garamond" pitchFamily="18" charset="0"/>
              </a:rPr>
              <a:t>www.otmechalka.com</a:t>
            </a:r>
            <a:endParaRPr lang="ru-RU" sz="1400" dirty="0"/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/>
          <a:srcRect l="11655" t="15000" r="55299" b="30422"/>
          <a:stretch>
            <a:fillRect/>
          </a:stretch>
        </p:blipFill>
        <p:spPr bwMode="auto">
          <a:xfrm>
            <a:off x="642910" y="1928802"/>
            <a:ext cx="7682048" cy="45005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572528" y="6143644"/>
            <a:ext cx="42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27</a:t>
            </a:r>
            <a:endParaRPr lang="uk-UA" dirty="0"/>
          </a:p>
        </p:txBody>
      </p:sp>
      <p:sp>
        <p:nvSpPr>
          <p:cNvPr id="5" name="TextBox 4"/>
          <p:cNvSpPr txBox="1"/>
          <p:nvPr/>
        </p:nvSpPr>
        <p:spPr>
          <a:xfrm>
            <a:off x="142844" y="642918"/>
            <a:ext cx="3929090" cy="56938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Способы начисления зарплаты </a:t>
            </a:r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выбираются в зависимости от типа и вида работы, исполняемой сотрудником:</a:t>
            </a:r>
          </a:p>
          <a:p>
            <a:endParaRPr lang="ru-RU" sz="1400" u="sng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ru-RU" sz="1400" u="sng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Общие</a:t>
            </a:r>
          </a:p>
          <a:p>
            <a:endParaRPr lang="ru-RU" sz="14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0">
              <a:buFont typeface="Arial" pitchFamily="34" charset="0"/>
              <a:buChar char="•"/>
            </a:pPr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ставка (в час, день, неделю, месяц)</a:t>
            </a:r>
          </a:p>
          <a:p>
            <a:pPr lvl="0">
              <a:buFont typeface="Arial" pitchFamily="34" charset="0"/>
              <a:buChar char="•"/>
            </a:pPr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% от продажи абонементов</a:t>
            </a:r>
          </a:p>
          <a:p>
            <a:pPr lvl="0">
              <a:buFont typeface="Arial" pitchFamily="34" charset="0"/>
              <a:buChar char="•"/>
            </a:pPr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% от приходов</a:t>
            </a:r>
          </a:p>
          <a:p>
            <a:endParaRPr lang="ru-RU" sz="1400" u="sng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ru-RU" sz="1400" u="sng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Для преподавателей</a:t>
            </a:r>
          </a:p>
          <a:p>
            <a:endParaRPr lang="ru-RU" sz="14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0">
              <a:buFont typeface="Arial" pitchFamily="34" charset="0"/>
              <a:buChar char="•"/>
            </a:pPr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сумма за занятие</a:t>
            </a:r>
          </a:p>
          <a:p>
            <a:pPr lvl="0">
              <a:buFont typeface="Arial" pitchFamily="34" charset="0"/>
              <a:buChar char="•"/>
            </a:pPr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сумма за каждого посетителя на занятии </a:t>
            </a:r>
          </a:p>
          <a:p>
            <a:pPr lvl="0">
              <a:buFont typeface="Arial" pitchFamily="34" charset="0"/>
              <a:buChar char="•"/>
            </a:pPr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сумма за занятие + бонус за количество посетителей</a:t>
            </a:r>
          </a:p>
          <a:p>
            <a:pPr lvl="0">
              <a:buFont typeface="Arial" pitchFamily="34" charset="0"/>
              <a:buChar char="•"/>
            </a:pPr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сумма за количество проведенных занятий за день</a:t>
            </a:r>
          </a:p>
          <a:p>
            <a:pPr lvl="0">
              <a:buFont typeface="Arial" pitchFamily="34" charset="0"/>
              <a:buChar char="•"/>
            </a:pPr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сумма за количество проведенных занятий за день (способ 2)</a:t>
            </a:r>
          </a:p>
          <a:p>
            <a:endParaRPr lang="ru-RU" sz="1400" u="sng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ru-RU" sz="1400" u="sng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Для администраторов по работе с клиентами</a:t>
            </a:r>
          </a:p>
          <a:p>
            <a:endParaRPr lang="ru-RU" sz="14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0">
              <a:buFont typeface="Arial" pitchFamily="34" charset="0"/>
              <a:buChar char="•"/>
            </a:pPr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оплата за каждое отмеченое посещение (сумма или % от стоимости занятия по абонементу).</a:t>
            </a:r>
          </a:p>
        </p:txBody>
      </p:sp>
      <p:sp>
        <p:nvSpPr>
          <p:cNvPr id="9" name="TextBox 8"/>
          <p:cNvSpPr txBox="1"/>
          <p:nvPr/>
        </p:nvSpPr>
        <p:spPr>
          <a:xfrm flipH="1" flipV="1">
            <a:off x="6472783" y="-1096"/>
            <a:ext cx="2664296" cy="504000"/>
          </a:xfrm>
          <a:prstGeom prst="round1Rect">
            <a:avLst>
              <a:gd name="adj" fmla="val 25567"/>
            </a:avLst>
          </a:prstGeom>
          <a:gradFill flip="none" rotWithShape="1">
            <a:gsLst>
              <a:gs pos="0">
                <a:srgbClr val="B6CBE4"/>
              </a:gs>
              <a:gs pos="50000">
                <a:srgbClr val="DEE7F2"/>
              </a:gs>
              <a:gs pos="100000">
                <a:srgbClr val="E9EFF7"/>
              </a:gs>
            </a:gsLst>
            <a:lin ang="16200000" scaled="1"/>
            <a:tileRect/>
          </a:gradFill>
          <a:ln w="9525">
            <a:solidFill>
              <a:srgbClr val="C5D5E9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endParaRPr lang="ru-RU" sz="3200" dirty="0" smtClean="0">
              <a:solidFill>
                <a:srgbClr val="5181B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46515" y="-39196"/>
            <a:ext cx="241200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3200" dirty="0" smtClean="0">
                <a:solidFill>
                  <a:srgbClr val="4270A8"/>
                </a:solidFill>
                <a:latin typeface="Arial" pitchFamily="34" charset="0"/>
                <a:cs typeface="Arial" pitchFamily="34" charset="0"/>
              </a:rPr>
              <a:t>Отмечалка</a:t>
            </a:r>
          </a:p>
        </p:txBody>
      </p:sp>
      <p:sp>
        <p:nvSpPr>
          <p:cNvPr id="11" name="TextBox 10"/>
          <p:cNvSpPr txBox="1"/>
          <p:nvPr/>
        </p:nvSpPr>
        <p:spPr>
          <a:xfrm flipH="1" flipV="1">
            <a:off x="-1" y="-41484"/>
            <a:ext cx="9137079" cy="584775"/>
          </a:xfrm>
          <a:prstGeom prst="round1Rect">
            <a:avLst>
              <a:gd name="adj" fmla="val 25567"/>
            </a:avLst>
          </a:prstGeom>
          <a:gradFill flip="none" rotWithShape="1">
            <a:gsLst>
              <a:gs pos="0">
                <a:srgbClr val="4270A8">
                  <a:shade val="30000"/>
                  <a:satMod val="115000"/>
                </a:srgbClr>
              </a:gs>
              <a:gs pos="50000">
                <a:srgbClr val="4270A8">
                  <a:shade val="67500"/>
                  <a:satMod val="115000"/>
                </a:srgbClr>
              </a:gs>
              <a:gs pos="100000">
                <a:srgbClr val="4270A8">
                  <a:shade val="100000"/>
                  <a:satMod val="115000"/>
                </a:srgbClr>
              </a:gs>
            </a:gsLst>
            <a:lin ang="16200000" scaled="1"/>
            <a:tileRect/>
          </a:gradFill>
          <a:ln w="9525">
            <a:solidFill>
              <a:srgbClr val="396293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endParaRPr lang="ru-RU" sz="3200" dirty="0" smtClean="0">
              <a:solidFill>
                <a:srgbClr val="5181B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-24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29327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    Модуль заработных плат</a:t>
            </a:r>
            <a:endParaRPr lang="uk-UA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508264" y="50804"/>
            <a:ext cx="1597893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cs typeface="Arial" pitchFamily="34" charset="0"/>
              </a:rPr>
              <a:t>Отмечалка</a:t>
            </a:r>
          </a:p>
        </p:txBody>
      </p:sp>
      <p:pic>
        <p:nvPicPr>
          <p:cNvPr id="15" name="Picture 3" descr="E:\projects\sup\images\logo_finish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25538" y="22034"/>
            <a:ext cx="476672" cy="476672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7283619" y="6550223"/>
            <a:ext cx="18603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2060"/>
                </a:solidFill>
                <a:latin typeface="Garamond" pitchFamily="18" charset="0"/>
              </a:rPr>
              <a:t>www.otmechalka.com</a:t>
            </a:r>
            <a:endParaRPr lang="ru-RU" sz="14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/>
          <a:srcRect r="18861"/>
          <a:stretch>
            <a:fillRect/>
          </a:stretch>
        </p:blipFill>
        <p:spPr bwMode="auto">
          <a:xfrm>
            <a:off x="4071934" y="1714488"/>
            <a:ext cx="4929222" cy="38787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572528" y="6143644"/>
            <a:ext cx="42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28</a:t>
            </a:r>
            <a:endParaRPr lang="uk-UA" dirty="0"/>
          </a:p>
        </p:txBody>
      </p:sp>
      <p:sp>
        <p:nvSpPr>
          <p:cNvPr id="5" name="TextBox 4"/>
          <p:cNvSpPr txBox="1"/>
          <p:nvPr/>
        </p:nvSpPr>
        <p:spPr>
          <a:xfrm>
            <a:off x="357158" y="714356"/>
            <a:ext cx="8643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 системе Отмечалка есть возможность использования сканера карточек со штрих-кодом. </a:t>
            </a:r>
            <a:endParaRPr lang="uk-UA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flipH="1" flipV="1">
            <a:off x="6472783" y="-1096"/>
            <a:ext cx="2664296" cy="504000"/>
          </a:xfrm>
          <a:prstGeom prst="round1Rect">
            <a:avLst>
              <a:gd name="adj" fmla="val 25567"/>
            </a:avLst>
          </a:prstGeom>
          <a:gradFill flip="none" rotWithShape="1">
            <a:gsLst>
              <a:gs pos="0">
                <a:srgbClr val="B6CBE4"/>
              </a:gs>
              <a:gs pos="50000">
                <a:srgbClr val="DEE7F2"/>
              </a:gs>
              <a:gs pos="100000">
                <a:srgbClr val="E9EFF7"/>
              </a:gs>
            </a:gsLst>
            <a:lin ang="16200000" scaled="1"/>
            <a:tileRect/>
          </a:gradFill>
          <a:ln w="9525">
            <a:solidFill>
              <a:srgbClr val="C5D5E9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endParaRPr lang="ru-RU" sz="3200" dirty="0" smtClean="0">
              <a:solidFill>
                <a:srgbClr val="5181B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46515" y="-39196"/>
            <a:ext cx="241200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3200" dirty="0" smtClean="0">
                <a:solidFill>
                  <a:srgbClr val="4270A8"/>
                </a:solidFill>
                <a:latin typeface="Arial" pitchFamily="34" charset="0"/>
                <a:cs typeface="Arial" pitchFamily="34" charset="0"/>
              </a:rPr>
              <a:t>Отмечалка</a:t>
            </a:r>
          </a:p>
        </p:txBody>
      </p:sp>
      <p:sp>
        <p:nvSpPr>
          <p:cNvPr id="11" name="TextBox 10"/>
          <p:cNvSpPr txBox="1"/>
          <p:nvPr/>
        </p:nvSpPr>
        <p:spPr>
          <a:xfrm flipH="1" flipV="1">
            <a:off x="-1" y="-41484"/>
            <a:ext cx="9137079" cy="584775"/>
          </a:xfrm>
          <a:prstGeom prst="round1Rect">
            <a:avLst>
              <a:gd name="adj" fmla="val 25567"/>
            </a:avLst>
          </a:prstGeom>
          <a:gradFill flip="none" rotWithShape="1">
            <a:gsLst>
              <a:gs pos="0">
                <a:srgbClr val="4270A8">
                  <a:shade val="30000"/>
                  <a:satMod val="115000"/>
                </a:srgbClr>
              </a:gs>
              <a:gs pos="50000">
                <a:srgbClr val="4270A8">
                  <a:shade val="67500"/>
                  <a:satMod val="115000"/>
                </a:srgbClr>
              </a:gs>
              <a:gs pos="100000">
                <a:srgbClr val="4270A8">
                  <a:shade val="100000"/>
                  <a:satMod val="115000"/>
                </a:srgbClr>
              </a:gs>
            </a:gsLst>
            <a:lin ang="16200000" scaled="1"/>
            <a:tileRect/>
          </a:gradFill>
          <a:ln w="9525">
            <a:solidFill>
              <a:srgbClr val="396293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endParaRPr lang="ru-RU" sz="3200" dirty="0" smtClean="0">
              <a:solidFill>
                <a:srgbClr val="5181B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-24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29327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    Модуль сканера штрих-кода</a:t>
            </a:r>
            <a:endParaRPr lang="uk-UA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508264" y="50804"/>
            <a:ext cx="1597893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cs typeface="Arial" pitchFamily="34" charset="0"/>
              </a:rPr>
              <a:t>Отмечалка</a:t>
            </a:r>
          </a:p>
        </p:txBody>
      </p:sp>
      <p:pic>
        <p:nvPicPr>
          <p:cNvPr id="15" name="Picture 3" descr="E:\projects\sup\images\logo_finish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25538" y="22034"/>
            <a:ext cx="476672" cy="476672"/>
          </a:xfrm>
          <a:prstGeom prst="rect">
            <a:avLst/>
          </a:prstGeom>
          <a:noFill/>
        </p:spPr>
      </p:pic>
      <p:pic>
        <p:nvPicPr>
          <p:cNvPr id="17" name="Рисунок 119" descr="21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571472" y="4957786"/>
            <a:ext cx="1543048" cy="1543048"/>
          </a:xfrm>
          <a:prstGeom prst="rect">
            <a:avLst/>
          </a:prstGeom>
          <a:ln>
            <a:noFill/>
          </a:ln>
          <a:effectLst/>
        </p:spPr>
      </p:pic>
      <p:sp>
        <p:nvSpPr>
          <p:cNvPr id="18" name="TextBox 17"/>
          <p:cNvSpPr txBox="1"/>
          <p:nvPr/>
        </p:nvSpPr>
        <p:spPr>
          <a:xfrm>
            <a:off x="7283619" y="6550223"/>
            <a:ext cx="18603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2060"/>
                </a:solidFill>
                <a:latin typeface="Garamond" pitchFamily="18" charset="0"/>
              </a:rPr>
              <a:t>www.otmechalka.com</a:t>
            </a:r>
            <a:endParaRPr lang="ru-RU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2285984" y="4786322"/>
            <a:ext cx="6072230" cy="16619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Использование сканера штрих-кода имеет ряд своих преимуществ:</a:t>
            </a:r>
          </a:p>
          <a:p>
            <a:endParaRPr lang="ru-RU" sz="140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uk-UA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ускорение</a:t>
            </a:r>
            <a:r>
              <a:rPr lang="uk-UA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работы администратора по работе с </a:t>
            </a:r>
            <a:r>
              <a:rPr lang="ru-RU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клиентами</a:t>
            </a:r>
          </a:p>
          <a:p>
            <a:pPr>
              <a:buFont typeface="Wingdings" pitchFamily="2" charset="2"/>
              <a:buChar char="Ø"/>
            </a:pPr>
            <a:r>
              <a:rPr lang="ru-RU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повышение качества обслуживания клиентов</a:t>
            </a:r>
            <a:endParaRPr lang="uk-UA" sz="12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uk-UA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простота </a:t>
            </a:r>
            <a:r>
              <a:rPr lang="ru-RU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внедрения</a:t>
            </a:r>
            <a:r>
              <a:rPr lang="uk-UA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(</a:t>
            </a:r>
            <a:r>
              <a:rPr lang="ru-RU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самостоятельное</a:t>
            </a:r>
            <a:r>
              <a:rPr lang="uk-UA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подключение</a:t>
            </a:r>
            <a:r>
              <a:rPr lang="uk-UA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через </a:t>
            </a:r>
            <a:r>
              <a:rPr lang="en-US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USB-</a:t>
            </a:r>
            <a:r>
              <a:rPr lang="ru-RU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порт)</a:t>
            </a:r>
          </a:p>
          <a:p>
            <a:pPr>
              <a:buFont typeface="Wingdings" pitchFamily="2" charset="2"/>
              <a:buChar char="Ø"/>
            </a:pPr>
            <a:r>
              <a:rPr lang="ru-RU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карта посетителя – это носитель информации, а так же дополнительная реклама организации.</a:t>
            </a:r>
            <a:endParaRPr lang="uk-UA" sz="12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/>
          <a:srcRect l="1171" t="6308" r="1639" b="1175"/>
          <a:stretch>
            <a:fillRect/>
          </a:stretch>
        </p:blipFill>
        <p:spPr bwMode="auto">
          <a:xfrm>
            <a:off x="1571604" y="1357298"/>
            <a:ext cx="5929354" cy="31432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572528" y="6143644"/>
            <a:ext cx="42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29</a:t>
            </a:r>
            <a:endParaRPr lang="uk-UA" dirty="0"/>
          </a:p>
        </p:txBody>
      </p:sp>
      <p:sp>
        <p:nvSpPr>
          <p:cNvPr id="5" name="TextBox 4"/>
          <p:cNvSpPr txBox="1"/>
          <p:nvPr/>
        </p:nvSpPr>
        <p:spPr>
          <a:xfrm>
            <a:off x="500034" y="701085"/>
            <a:ext cx="774763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В систему Отмечалка встроен модуль смс-рассылки для проведения маркетинговых </a:t>
            </a:r>
          </a:p>
          <a:p>
            <a:r>
              <a:rPr lang="ru-RU" sz="15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кампаний и рассылки важной информации посетителям организации.</a:t>
            </a:r>
            <a:endParaRPr lang="uk-UA" sz="15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flipH="1" flipV="1">
            <a:off x="6472783" y="-1096"/>
            <a:ext cx="2664296" cy="504000"/>
          </a:xfrm>
          <a:prstGeom prst="round1Rect">
            <a:avLst>
              <a:gd name="adj" fmla="val 25567"/>
            </a:avLst>
          </a:prstGeom>
          <a:gradFill flip="none" rotWithShape="1">
            <a:gsLst>
              <a:gs pos="0">
                <a:srgbClr val="B6CBE4"/>
              </a:gs>
              <a:gs pos="50000">
                <a:srgbClr val="DEE7F2"/>
              </a:gs>
              <a:gs pos="100000">
                <a:srgbClr val="E9EFF7"/>
              </a:gs>
            </a:gsLst>
            <a:lin ang="16200000" scaled="1"/>
            <a:tileRect/>
          </a:gradFill>
          <a:ln w="9525">
            <a:solidFill>
              <a:srgbClr val="C5D5E9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endParaRPr lang="ru-RU" sz="3200" dirty="0" smtClean="0">
              <a:solidFill>
                <a:srgbClr val="5181B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46515" y="-39196"/>
            <a:ext cx="241200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3200" dirty="0" smtClean="0">
                <a:solidFill>
                  <a:srgbClr val="4270A8"/>
                </a:solidFill>
                <a:latin typeface="Arial" pitchFamily="34" charset="0"/>
                <a:cs typeface="Arial" pitchFamily="34" charset="0"/>
              </a:rPr>
              <a:t>Отмечалка</a:t>
            </a:r>
          </a:p>
        </p:txBody>
      </p:sp>
      <p:sp>
        <p:nvSpPr>
          <p:cNvPr id="11" name="TextBox 10"/>
          <p:cNvSpPr txBox="1"/>
          <p:nvPr/>
        </p:nvSpPr>
        <p:spPr>
          <a:xfrm flipH="1" flipV="1">
            <a:off x="-1" y="-41484"/>
            <a:ext cx="9137079" cy="584775"/>
          </a:xfrm>
          <a:prstGeom prst="round1Rect">
            <a:avLst>
              <a:gd name="adj" fmla="val 25567"/>
            </a:avLst>
          </a:prstGeom>
          <a:gradFill flip="none" rotWithShape="1">
            <a:gsLst>
              <a:gs pos="0">
                <a:srgbClr val="4270A8">
                  <a:shade val="30000"/>
                  <a:satMod val="115000"/>
                </a:srgbClr>
              </a:gs>
              <a:gs pos="50000">
                <a:srgbClr val="4270A8">
                  <a:shade val="67500"/>
                  <a:satMod val="115000"/>
                </a:srgbClr>
              </a:gs>
              <a:gs pos="100000">
                <a:srgbClr val="4270A8">
                  <a:shade val="100000"/>
                  <a:satMod val="115000"/>
                </a:srgbClr>
              </a:gs>
            </a:gsLst>
            <a:lin ang="16200000" scaled="1"/>
            <a:tileRect/>
          </a:gradFill>
          <a:ln w="9525">
            <a:solidFill>
              <a:srgbClr val="396293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endParaRPr lang="ru-RU" sz="3200" dirty="0" smtClean="0">
              <a:solidFill>
                <a:srgbClr val="5181B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-24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29327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    Модуль смс-рассылки</a:t>
            </a:r>
            <a:endParaRPr lang="uk-UA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508264" y="50804"/>
            <a:ext cx="1597893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cs typeface="Arial" pitchFamily="34" charset="0"/>
              </a:rPr>
              <a:t>Отмечалка</a:t>
            </a:r>
          </a:p>
        </p:txBody>
      </p:sp>
      <p:pic>
        <p:nvPicPr>
          <p:cNvPr id="15" name="Picture 3" descr="E:\projects\sup\images\logo_finish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25538" y="22034"/>
            <a:ext cx="476672" cy="476672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6143637" y="1453582"/>
            <a:ext cx="271464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Поздравления с различными праздниками</a:t>
            </a:r>
          </a:p>
          <a:p>
            <a:endParaRPr lang="ru-RU" sz="16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Уведомление об изменениях в расписании</a:t>
            </a:r>
          </a:p>
          <a:p>
            <a:pPr>
              <a:buFont typeface="Wingdings" pitchFamily="2" charset="2"/>
              <a:buChar char="ü"/>
            </a:pPr>
            <a:endParaRPr lang="ru-RU" sz="16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Рассылка </a:t>
            </a:r>
            <a:r>
              <a:rPr lang="uk-UA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акционных</a:t>
            </a:r>
            <a:r>
              <a:rPr lang="ru-RU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предложений</a:t>
            </a:r>
          </a:p>
          <a:p>
            <a:pPr>
              <a:buFont typeface="Wingdings" pitchFamily="2" charset="2"/>
              <a:buChar char="ü"/>
            </a:pPr>
            <a:endParaRPr lang="ru-RU" sz="16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Информирование о наличии специальных предложений и скидок</a:t>
            </a:r>
          </a:p>
        </p:txBody>
      </p:sp>
      <p:pic>
        <p:nvPicPr>
          <p:cNvPr id="6146" name="Picture 2" descr="http://mindspace.ru/wp-content/uploads/2013/07/epochta_main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15074" y="4681563"/>
            <a:ext cx="2748271" cy="14620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8" name="TextBox 17"/>
          <p:cNvSpPr txBox="1"/>
          <p:nvPr/>
        </p:nvSpPr>
        <p:spPr>
          <a:xfrm>
            <a:off x="7283619" y="6550223"/>
            <a:ext cx="18603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2060"/>
                </a:solidFill>
                <a:latin typeface="Garamond" pitchFamily="18" charset="0"/>
              </a:rPr>
              <a:t>www.otmechalka.com</a:t>
            </a:r>
            <a:endParaRPr lang="ru-RU" sz="14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1357658"/>
            <a:ext cx="5895983" cy="51431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 flipH="1" flipV="1">
            <a:off x="-1" y="-4236"/>
            <a:ext cx="9137079" cy="584775"/>
          </a:xfrm>
          <a:prstGeom prst="round1Rect">
            <a:avLst>
              <a:gd name="adj" fmla="val 25567"/>
            </a:avLst>
          </a:prstGeom>
          <a:gradFill flip="none" rotWithShape="1">
            <a:gsLst>
              <a:gs pos="0">
                <a:srgbClr val="4270A8">
                  <a:shade val="30000"/>
                  <a:satMod val="115000"/>
                </a:srgbClr>
              </a:gs>
              <a:gs pos="50000">
                <a:srgbClr val="4270A8">
                  <a:shade val="67500"/>
                  <a:satMod val="115000"/>
                </a:srgbClr>
              </a:gs>
              <a:gs pos="100000">
                <a:srgbClr val="3A6FB0"/>
              </a:gs>
            </a:gsLst>
            <a:lin ang="16200000" scaled="1"/>
            <a:tileRect/>
          </a:gradFill>
          <a:ln w="9525">
            <a:solidFill>
              <a:srgbClr val="396293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endParaRPr lang="ru-RU" sz="3200" dirty="0" smtClean="0">
              <a:solidFill>
                <a:srgbClr val="5181B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37224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sp>
        <p:nvSpPr>
          <p:cNvPr id="10" name="TextBox 9"/>
          <p:cNvSpPr txBox="1"/>
          <p:nvPr/>
        </p:nvSpPr>
        <p:spPr>
          <a:xfrm>
            <a:off x="7283619" y="6550223"/>
            <a:ext cx="18603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2060"/>
                </a:solidFill>
                <a:latin typeface="Garamond" pitchFamily="18" charset="0"/>
              </a:rPr>
              <a:t>www.otmechalka.com</a:t>
            </a:r>
            <a:endParaRPr lang="ru-RU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8572528" y="6143644"/>
            <a:ext cx="42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3</a:t>
            </a:r>
            <a:endParaRPr lang="uk-UA" dirty="0"/>
          </a:p>
        </p:txBody>
      </p:sp>
      <p:sp>
        <p:nvSpPr>
          <p:cNvPr id="13" name="TextBox 12"/>
          <p:cNvSpPr txBox="1"/>
          <p:nvPr/>
        </p:nvSpPr>
        <p:spPr>
          <a:xfrm>
            <a:off x="5357818" y="1071546"/>
            <a:ext cx="350046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ru-RU" sz="15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Отмечалка</a:t>
            </a:r>
            <a:r>
              <a:rPr lang="ru-RU" sz="15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– это </a:t>
            </a:r>
            <a:r>
              <a:rPr lang="ru-RU" sz="15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онлайн система</a:t>
            </a:r>
            <a:r>
              <a:rPr lang="ru-RU" sz="15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,</a:t>
            </a:r>
          </a:p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ru-RU" sz="15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основанная </a:t>
            </a:r>
            <a:r>
              <a:rPr lang="ru-RU" sz="15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на </a:t>
            </a:r>
          </a:p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ru-RU" sz="15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базе современных Интернет технологий,</a:t>
            </a:r>
            <a:r>
              <a:rPr lang="ru-RU" sz="15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предназначенная для:</a:t>
            </a:r>
            <a:endParaRPr lang="en-US" sz="15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spcBef>
                <a:spcPts val="100"/>
              </a:spcBef>
              <a:spcAft>
                <a:spcPts val="100"/>
              </a:spcAft>
            </a:pPr>
            <a:endParaRPr lang="ru-RU" sz="15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spcBef>
                <a:spcPts val="100"/>
              </a:spcBef>
              <a:spcAft>
                <a:spcPts val="100"/>
              </a:spcAft>
              <a:buFont typeface="Wingdings" pitchFamily="2" charset="2"/>
              <a:buChar char="ü"/>
            </a:pPr>
            <a:r>
              <a:rPr lang="ru-RU" sz="15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автоматизации управления </a:t>
            </a:r>
          </a:p>
          <a:p>
            <a:pPr>
              <a:spcBef>
                <a:spcPts val="100"/>
              </a:spcBef>
              <a:spcAft>
                <a:spcPts val="100"/>
              </a:spcAft>
              <a:buFont typeface="Wingdings" pitchFamily="2" charset="2"/>
              <a:buChar char="ü"/>
            </a:pPr>
            <a:r>
              <a:rPr lang="ru-RU" sz="15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повышения контроля</a:t>
            </a:r>
          </a:p>
          <a:p>
            <a:pPr>
              <a:spcBef>
                <a:spcPts val="100"/>
              </a:spcBef>
              <a:spcAft>
                <a:spcPts val="100"/>
              </a:spcAft>
              <a:buFont typeface="Wingdings" pitchFamily="2" charset="2"/>
              <a:buChar char="ü"/>
            </a:pPr>
            <a:r>
              <a:rPr lang="ru-RU" sz="15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автоматизации повседневной</a:t>
            </a:r>
            <a:r>
              <a:rPr lang="en-US" sz="15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en-US" sz="15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 </a:t>
            </a:r>
            <a:r>
              <a:rPr lang="ru-RU" sz="15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рутинной работы</a:t>
            </a:r>
          </a:p>
          <a:p>
            <a:pPr>
              <a:spcBef>
                <a:spcPts val="100"/>
              </a:spcBef>
              <a:spcAft>
                <a:spcPts val="100"/>
              </a:spcAft>
              <a:buFont typeface="Wingdings" pitchFamily="2" charset="2"/>
              <a:buChar char="ü"/>
            </a:pPr>
            <a:r>
              <a:rPr lang="ru-RU" sz="15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быстрого доступа к отчетам для </a:t>
            </a:r>
            <a:endParaRPr lang="en-US" sz="15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en-US" sz="15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 </a:t>
            </a:r>
            <a:r>
              <a:rPr lang="ru-RU" sz="15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руководителей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0" y="37224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sp>
        <p:nvSpPr>
          <p:cNvPr id="19" name="TextBox 18"/>
          <p:cNvSpPr txBox="1"/>
          <p:nvPr/>
        </p:nvSpPr>
        <p:spPr>
          <a:xfrm>
            <a:off x="0" y="6657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Для чего нужна система Отмечалка?</a:t>
            </a:r>
            <a:endParaRPr lang="uk-UA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508264" y="88052"/>
            <a:ext cx="1597893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cs typeface="Arial" pitchFamily="34" charset="0"/>
              </a:rPr>
              <a:t>Отмечалка</a:t>
            </a:r>
          </a:p>
        </p:txBody>
      </p:sp>
      <p:pic>
        <p:nvPicPr>
          <p:cNvPr id="21" name="Picture 3" descr="E:\projects\sup\images\logo_finish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25538" y="59282"/>
            <a:ext cx="476672" cy="476672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5429256" y="4000504"/>
            <a:ext cx="3429024" cy="1857388"/>
          </a:xfrm>
          <a:prstGeom prst="rect">
            <a:avLst/>
          </a:prstGeom>
          <a:gradFill flip="none" rotWithShape="1">
            <a:gsLst>
              <a:gs pos="0">
                <a:srgbClr val="E8EEF8"/>
              </a:gs>
              <a:gs pos="100000">
                <a:srgbClr val="D0DDEC"/>
              </a:gs>
            </a:gsLst>
            <a:lin ang="5400000" scaled="1"/>
            <a:tileRect/>
          </a:gradFill>
          <a:ln w="12700">
            <a:solidFill>
              <a:srgbClr val="7399C7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50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Система доступна через Интернет только сотрудникам организации с индивидуальным доступом.</a:t>
            </a:r>
            <a:endParaRPr lang="en-US" sz="1500" dirty="0" smtClean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endParaRPr lang="ru-RU" sz="1500" dirty="0" smtClean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ru-RU" sz="150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Не требует установки и доступна сразу после регистрации: </a:t>
            </a:r>
            <a:r>
              <a:rPr lang="en-US" sz="1500" u="sng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http://otmechalka.com/reg</a:t>
            </a:r>
            <a:endParaRPr lang="uk-UA" sz="1500" u="sng" dirty="0" smtClean="0">
              <a:solidFill>
                <a:srgbClr val="0000FF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8" y="1071546"/>
            <a:ext cx="5286380" cy="47651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572528" y="6143644"/>
            <a:ext cx="42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30</a:t>
            </a:r>
            <a:endParaRPr lang="uk-UA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42918"/>
            <a:ext cx="90717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Модуль С</a:t>
            </a:r>
            <a:r>
              <a:rPr lang="en-US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RM </a:t>
            </a:r>
            <a:r>
              <a:rPr lang="ru-RU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поможет</a:t>
            </a:r>
            <a:r>
              <a:rPr lang="ru-RU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улучшить взаимоотношения с клиентами, повысить их лояльность, </a:t>
            </a:r>
          </a:p>
          <a:p>
            <a:r>
              <a:rPr lang="ru-RU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автоматизировать стратегию взаимодействия с клиентом для повышения уровня продаж и </a:t>
            </a:r>
          </a:p>
          <a:p>
            <a:r>
              <a:rPr lang="ru-RU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оптимизации маркетинга.</a:t>
            </a:r>
            <a:endParaRPr lang="ru-RU" sz="16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flipH="1" flipV="1">
            <a:off x="6472783" y="-1096"/>
            <a:ext cx="2664296" cy="504000"/>
          </a:xfrm>
          <a:prstGeom prst="round1Rect">
            <a:avLst>
              <a:gd name="adj" fmla="val 25567"/>
            </a:avLst>
          </a:prstGeom>
          <a:gradFill flip="none" rotWithShape="1">
            <a:gsLst>
              <a:gs pos="0">
                <a:srgbClr val="B6CBE4"/>
              </a:gs>
              <a:gs pos="50000">
                <a:srgbClr val="DEE7F2"/>
              </a:gs>
              <a:gs pos="100000">
                <a:srgbClr val="E9EFF7"/>
              </a:gs>
            </a:gsLst>
            <a:lin ang="16200000" scaled="1"/>
            <a:tileRect/>
          </a:gradFill>
          <a:ln w="9525">
            <a:solidFill>
              <a:srgbClr val="C5D5E9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endParaRPr lang="ru-RU" sz="3200" dirty="0" smtClean="0">
              <a:solidFill>
                <a:srgbClr val="5181B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46515" y="-39196"/>
            <a:ext cx="241200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3200" dirty="0" smtClean="0">
                <a:solidFill>
                  <a:srgbClr val="4270A8"/>
                </a:solidFill>
                <a:latin typeface="Arial" pitchFamily="34" charset="0"/>
                <a:cs typeface="Arial" pitchFamily="34" charset="0"/>
              </a:rPr>
              <a:t>Отмечалка</a:t>
            </a:r>
          </a:p>
        </p:txBody>
      </p:sp>
      <p:sp>
        <p:nvSpPr>
          <p:cNvPr id="11" name="TextBox 10"/>
          <p:cNvSpPr txBox="1"/>
          <p:nvPr/>
        </p:nvSpPr>
        <p:spPr>
          <a:xfrm flipH="1" flipV="1">
            <a:off x="-1" y="-41484"/>
            <a:ext cx="9137079" cy="584775"/>
          </a:xfrm>
          <a:prstGeom prst="round1Rect">
            <a:avLst>
              <a:gd name="adj" fmla="val 25567"/>
            </a:avLst>
          </a:prstGeom>
          <a:gradFill flip="none" rotWithShape="1">
            <a:gsLst>
              <a:gs pos="0">
                <a:srgbClr val="4270A8">
                  <a:shade val="30000"/>
                  <a:satMod val="115000"/>
                </a:srgbClr>
              </a:gs>
              <a:gs pos="50000">
                <a:srgbClr val="4270A8">
                  <a:shade val="67500"/>
                  <a:satMod val="115000"/>
                </a:srgbClr>
              </a:gs>
              <a:gs pos="100000">
                <a:srgbClr val="4270A8">
                  <a:shade val="100000"/>
                  <a:satMod val="115000"/>
                </a:srgbClr>
              </a:gs>
            </a:gsLst>
            <a:lin ang="16200000" scaled="1"/>
            <a:tileRect/>
          </a:gradFill>
          <a:ln w="9525">
            <a:solidFill>
              <a:srgbClr val="396293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endParaRPr lang="ru-RU" sz="3200" dirty="0" smtClean="0">
              <a:solidFill>
                <a:srgbClr val="5181B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-24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29327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    Автоматизация учета задач и звонков</a:t>
            </a:r>
            <a:endParaRPr lang="uk-UA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508264" y="50804"/>
            <a:ext cx="1597893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cs typeface="Arial" pitchFamily="34" charset="0"/>
              </a:rPr>
              <a:t>Отмечалка</a:t>
            </a:r>
          </a:p>
        </p:txBody>
      </p:sp>
      <p:pic>
        <p:nvPicPr>
          <p:cNvPr id="15" name="Picture 3" descr="E:\projects\sup\images\logo_finish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25538" y="22034"/>
            <a:ext cx="476672" cy="476672"/>
          </a:xfrm>
          <a:prstGeom prst="rect">
            <a:avLst/>
          </a:prstGeom>
          <a:noFill/>
        </p:spPr>
      </p:pic>
      <p:pic>
        <p:nvPicPr>
          <p:cNvPr id="5122" name="Picture 2" descr="C:\Users\otm\Desktop\spisok-zadach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4857760"/>
            <a:ext cx="2500330" cy="16020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7283619" y="6550223"/>
            <a:ext cx="18603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2060"/>
                </a:solidFill>
                <a:latin typeface="Garamond" pitchFamily="18" charset="0"/>
              </a:rPr>
              <a:t>www.otmechalka.com</a:t>
            </a:r>
            <a:endParaRPr lang="ru-RU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3214678" y="4357694"/>
            <a:ext cx="5500726" cy="23698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Преимущества использования Модуля </a:t>
            </a:r>
            <a:r>
              <a:rPr lang="en-US" sz="1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CRM</a:t>
            </a:r>
            <a:r>
              <a:rPr lang="ru-RU" sz="1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:</a:t>
            </a:r>
          </a:p>
          <a:p>
            <a:endParaRPr lang="ru-RU" sz="140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гибкая настройка процессов взаимодействия с клиентами; </a:t>
            </a:r>
          </a:p>
          <a:p>
            <a:pPr>
              <a:buFont typeface="Wingdings" pitchFamily="2" charset="2"/>
              <a:buChar char="ü"/>
            </a:pPr>
            <a:r>
              <a:rPr lang="ru-RU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создание задач на обзвон клиентов с возможностью распределения звонков между сотрудниками, выбор клиентов по нужным параметрам, внесение результата разговора;</a:t>
            </a:r>
          </a:p>
          <a:p>
            <a:pPr>
              <a:buFont typeface="Wingdings" pitchFamily="2" charset="2"/>
              <a:buChar char="ü"/>
            </a:pPr>
            <a:r>
              <a:rPr lang="ru-RU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распределение задач между сотрудниками, контроль  их выполнения;</a:t>
            </a:r>
          </a:p>
          <a:p>
            <a:pPr>
              <a:buFont typeface="Wingdings" pitchFamily="2" charset="2"/>
              <a:buChar char="ü"/>
            </a:pPr>
            <a:r>
              <a:rPr lang="ru-RU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установка напоминаний;</a:t>
            </a:r>
          </a:p>
          <a:p>
            <a:pPr>
              <a:buFont typeface="Wingdings" pitchFamily="2" charset="2"/>
              <a:buChar char="ü"/>
            </a:pPr>
            <a:r>
              <a:rPr lang="ru-RU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уточнение деталей по задачам посредством внутренних сообщений;</a:t>
            </a:r>
          </a:p>
          <a:p>
            <a:pPr>
              <a:buFont typeface="Wingdings" pitchFamily="2" charset="2"/>
              <a:buChar char="ü"/>
            </a:pPr>
            <a:r>
              <a:rPr lang="ru-RU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ранжирование задач по приоритету и срочности;</a:t>
            </a:r>
          </a:p>
          <a:p>
            <a:pPr>
              <a:buFont typeface="Wingdings" pitchFamily="2" charset="2"/>
              <a:buChar char="ü"/>
            </a:pPr>
            <a:r>
              <a:rPr lang="ru-RU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быстрый поиск задач по названию, описанию, исполнителю и другим параметрам.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/>
          <a:srcRect l="931" t="10526" r="2234" b="2632"/>
          <a:stretch>
            <a:fillRect/>
          </a:stretch>
        </p:blipFill>
        <p:spPr bwMode="auto">
          <a:xfrm>
            <a:off x="1000100" y="1928802"/>
            <a:ext cx="7429552" cy="23574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8" name="Rounded Rectangular Callout 17"/>
          <p:cNvSpPr/>
          <p:nvPr/>
        </p:nvSpPr>
        <p:spPr>
          <a:xfrm>
            <a:off x="142844" y="1643050"/>
            <a:ext cx="1143040" cy="357190"/>
          </a:xfrm>
          <a:prstGeom prst="wedgeRoundRectCallout">
            <a:avLst>
              <a:gd name="adj1" fmla="val 26143"/>
              <a:gd name="adj2" fmla="val 82433"/>
              <a:gd name="adj3" fmla="val 16667"/>
            </a:avLst>
          </a:prstGeom>
          <a:gradFill flip="none" rotWithShape="1">
            <a:gsLst>
              <a:gs pos="0">
                <a:srgbClr val="408FB2"/>
              </a:gs>
              <a:gs pos="75000">
                <a:srgbClr val="5B89C1"/>
              </a:gs>
              <a:gs pos="100000">
                <a:srgbClr val="235591"/>
              </a:gs>
            </a:gsLst>
            <a:path path="circle">
              <a:fillToRect r="100000" b="100000"/>
            </a:path>
            <a:tileRect l="-100000" t="-100000"/>
          </a:gradFill>
          <a:ln w="12700" cmpd="sng">
            <a:solidFill>
              <a:srgbClr val="235591"/>
            </a:solidFill>
            <a:prstDash val="solid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Список всех задач</a:t>
            </a:r>
            <a:endParaRPr lang="uk-UA" sz="10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9" name="Rounded Rectangular Callout 18"/>
          <p:cNvSpPr/>
          <p:nvPr/>
        </p:nvSpPr>
        <p:spPr>
          <a:xfrm>
            <a:off x="5000628" y="1285860"/>
            <a:ext cx="1428760" cy="500066"/>
          </a:xfrm>
          <a:prstGeom prst="wedgeRoundRectCallout">
            <a:avLst>
              <a:gd name="adj1" fmla="val 4062"/>
              <a:gd name="adj2" fmla="val 95055"/>
              <a:gd name="adj3" fmla="val 16667"/>
            </a:avLst>
          </a:prstGeom>
          <a:gradFill flip="none" rotWithShape="1">
            <a:gsLst>
              <a:gs pos="0">
                <a:srgbClr val="408FB2"/>
              </a:gs>
              <a:gs pos="75000">
                <a:srgbClr val="5B89C1"/>
              </a:gs>
              <a:gs pos="100000">
                <a:srgbClr val="235591"/>
              </a:gs>
            </a:gsLst>
            <a:path path="circle">
              <a:fillToRect r="100000" b="100000"/>
            </a:path>
            <a:tileRect l="-100000" t="-100000"/>
          </a:gradFill>
          <a:ln w="12700" cmpd="sng">
            <a:solidFill>
              <a:srgbClr val="235591"/>
            </a:solidFill>
            <a:prstDash val="solid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Создание новой задачи или звонка</a:t>
            </a:r>
            <a:endParaRPr lang="ru-RU" sz="10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0" name="Rounded Rectangular Callout 19"/>
          <p:cNvSpPr/>
          <p:nvPr/>
        </p:nvSpPr>
        <p:spPr>
          <a:xfrm>
            <a:off x="2643174" y="1285860"/>
            <a:ext cx="1428760" cy="500066"/>
          </a:xfrm>
          <a:prstGeom prst="wedgeRoundRectCallout">
            <a:avLst>
              <a:gd name="adj1" fmla="val 4062"/>
              <a:gd name="adj2" fmla="val 95055"/>
              <a:gd name="adj3" fmla="val 16667"/>
            </a:avLst>
          </a:prstGeom>
          <a:gradFill flip="none" rotWithShape="1">
            <a:gsLst>
              <a:gs pos="0">
                <a:srgbClr val="408FB2"/>
              </a:gs>
              <a:gs pos="75000">
                <a:srgbClr val="5B89C1"/>
              </a:gs>
              <a:gs pos="100000">
                <a:srgbClr val="235591"/>
              </a:gs>
            </a:gsLst>
            <a:path path="circle">
              <a:fillToRect r="100000" b="100000"/>
            </a:path>
            <a:tileRect l="-100000" t="-100000"/>
          </a:gradFill>
          <a:ln w="12700" cmpd="sng">
            <a:solidFill>
              <a:srgbClr val="235591"/>
            </a:solidFill>
            <a:prstDash val="solid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Контроль за ходом выполнения задачи Управляющим</a:t>
            </a:r>
            <a:endParaRPr lang="ru-RU" sz="10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1" name="Rounded Rectangular Callout 20"/>
          <p:cNvSpPr/>
          <p:nvPr/>
        </p:nvSpPr>
        <p:spPr>
          <a:xfrm>
            <a:off x="4500562" y="3429000"/>
            <a:ext cx="1285884" cy="642942"/>
          </a:xfrm>
          <a:prstGeom prst="wedgeRoundRectCallout">
            <a:avLst>
              <a:gd name="adj1" fmla="val -8215"/>
              <a:gd name="adj2" fmla="val -119696"/>
              <a:gd name="adj3" fmla="val 16667"/>
            </a:avLst>
          </a:prstGeom>
          <a:gradFill flip="none" rotWithShape="1">
            <a:gsLst>
              <a:gs pos="0">
                <a:srgbClr val="408FB2"/>
              </a:gs>
              <a:gs pos="75000">
                <a:srgbClr val="5B89C1"/>
              </a:gs>
              <a:gs pos="100000">
                <a:srgbClr val="235591"/>
              </a:gs>
            </a:gsLst>
            <a:path path="circle">
              <a:fillToRect r="100000" b="100000"/>
            </a:path>
            <a:tileRect l="-100000" t="-100000"/>
          </a:gradFill>
          <a:ln w="12700" cmpd="sng">
            <a:solidFill>
              <a:srgbClr val="235591"/>
            </a:solidFill>
            <a:prstDash val="solid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Поиск задач по разнообразным параметрам</a:t>
            </a:r>
            <a:endParaRPr lang="uk-UA" sz="10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otmechalka.com/i/docs/kabinet-posetitela.png"/>
          <p:cNvPicPr>
            <a:picLocks noChangeAspect="1" noChangeArrowheads="1"/>
          </p:cNvPicPr>
          <p:nvPr/>
        </p:nvPicPr>
        <p:blipFill>
          <a:blip r:embed="rId2"/>
          <a:srcRect l="933" t="2672" r="1057" b="2965"/>
          <a:stretch>
            <a:fillRect/>
          </a:stretch>
        </p:blipFill>
        <p:spPr bwMode="auto">
          <a:xfrm>
            <a:off x="1000100" y="1643050"/>
            <a:ext cx="7500990" cy="29289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8572528" y="6143644"/>
            <a:ext cx="42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31</a:t>
            </a:r>
            <a:endParaRPr lang="uk-UA" dirty="0"/>
          </a:p>
        </p:txBody>
      </p:sp>
      <p:sp>
        <p:nvSpPr>
          <p:cNvPr id="5" name="TextBox 4"/>
          <p:cNvSpPr txBox="1"/>
          <p:nvPr/>
        </p:nvSpPr>
        <p:spPr>
          <a:xfrm>
            <a:off x="214282" y="714356"/>
            <a:ext cx="84321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Модуль</a:t>
            </a:r>
            <a:r>
              <a:rPr lang="ru-RU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Личный кабинет посетителя </a:t>
            </a:r>
            <a:r>
              <a:rPr lang="ru-RU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позволяет</a:t>
            </a:r>
            <a:r>
              <a:rPr lang="ru-RU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Вашим посетителям просматривать </a:t>
            </a:r>
          </a:p>
          <a:p>
            <a:r>
              <a:rPr lang="ru-RU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информацию о своих абонементах, платежах, посещениях, а также действующее </a:t>
            </a:r>
          </a:p>
          <a:p>
            <a:r>
              <a:rPr lang="ru-RU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расписание занятий.</a:t>
            </a:r>
            <a:endParaRPr lang="ru-RU" sz="16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flipH="1" flipV="1">
            <a:off x="6472783" y="-1096"/>
            <a:ext cx="2664296" cy="504000"/>
          </a:xfrm>
          <a:prstGeom prst="round1Rect">
            <a:avLst>
              <a:gd name="adj" fmla="val 25567"/>
            </a:avLst>
          </a:prstGeom>
          <a:gradFill flip="none" rotWithShape="1">
            <a:gsLst>
              <a:gs pos="0">
                <a:srgbClr val="B6CBE4"/>
              </a:gs>
              <a:gs pos="50000">
                <a:srgbClr val="DEE7F2"/>
              </a:gs>
              <a:gs pos="100000">
                <a:srgbClr val="E9EFF7"/>
              </a:gs>
            </a:gsLst>
            <a:lin ang="16200000" scaled="1"/>
            <a:tileRect/>
          </a:gradFill>
          <a:ln w="9525">
            <a:solidFill>
              <a:srgbClr val="C5D5E9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endParaRPr lang="ru-RU" sz="3200" dirty="0" smtClean="0">
              <a:solidFill>
                <a:srgbClr val="5181B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46515" y="-39196"/>
            <a:ext cx="241200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3200" dirty="0" smtClean="0">
                <a:solidFill>
                  <a:srgbClr val="4270A8"/>
                </a:solidFill>
                <a:latin typeface="Arial" pitchFamily="34" charset="0"/>
                <a:cs typeface="Arial" pitchFamily="34" charset="0"/>
              </a:rPr>
              <a:t>Отмечалка</a:t>
            </a:r>
          </a:p>
        </p:txBody>
      </p:sp>
      <p:sp>
        <p:nvSpPr>
          <p:cNvPr id="11" name="TextBox 10"/>
          <p:cNvSpPr txBox="1"/>
          <p:nvPr/>
        </p:nvSpPr>
        <p:spPr>
          <a:xfrm flipH="1" flipV="1">
            <a:off x="-1" y="-41484"/>
            <a:ext cx="9137079" cy="584775"/>
          </a:xfrm>
          <a:prstGeom prst="round1Rect">
            <a:avLst>
              <a:gd name="adj" fmla="val 25567"/>
            </a:avLst>
          </a:prstGeom>
          <a:gradFill flip="none" rotWithShape="1">
            <a:gsLst>
              <a:gs pos="0">
                <a:srgbClr val="4270A8">
                  <a:shade val="30000"/>
                  <a:satMod val="115000"/>
                </a:srgbClr>
              </a:gs>
              <a:gs pos="50000">
                <a:srgbClr val="4270A8">
                  <a:shade val="67500"/>
                  <a:satMod val="115000"/>
                </a:srgbClr>
              </a:gs>
              <a:gs pos="100000">
                <a:srgbClr val="4270A8">
                  <a:shade val="100000"/>
                  <a:satMod val="115000"/>
                </a:srgbClr>
              </a:gs>
            </a:gsLst>
            <a:lin ang="16200000" scaled="1"/>
            <a:tileRect/>
          </a:gradFill>
          <a:ln w="9525">
            <a:solidFill>
              <a:srgbClr val="396293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endParaRPr lang="ru-RU" sz="3200" dirty="0" smtClean="0">
              <a:solidFill>
                <a:srgbClr val="5181B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-24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29327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    Модуль Личный кабинет посетителя</a:t>
            </a:r>
            <a:endParaRPr lang="uk-UA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508264" y="50804"/>
            <a:ext cx="1597893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cs typeface="Arial" pitchFamily="34" charset="0"/>
              </a:rPr>
              <a:t>Отмечалка</a:t>
            </a:r>
          </a:p>
        </p:txBody>
      </p:sp>
      <p:pic>
        <p:nvPicPr>
          <p:cNvPr id="15" name="Picture 3" descr="E:\projects\sup\images\logo_finish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25538" y="22034"/>
            <a:ext cx="476672" cy="476672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7283619" y="6550223"/>
            <a:ext cx="18603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2060"/>
                </a:solidFill>
                <a:latin typeface="Garamond" pitchFamily="18" charset="0"/>
              </a:rPr>
              <a:t>www.otmechalka.com</a:t>
            </a:r>
            <a:endParaRPr lang="ru-RU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571472" y="4786322"/>
            <a:ext cx="8001056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Пользуясь Личным кабинетом, ваши посетители смогут просмотреть информацию: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14282" y="5143512"/>
            <a:ext cx="407196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свои активные и архивные </a:t>
            </a:r>
            <a:r>
              <a:rPr lang="ru-RU" sz="1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абонементы</a:t>
            </a:r>
            <a:r>
              <a:rPr lang="ru-RU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, посещения по ним и остаток занятий,</a:t>
            </a:r>
          </a:p>
          <a:p>
            <a:pPr>
              <a:buFont typeface="Wingdings" pitchFamily="2" charset="2"/>
              <a:buChar char="ü"/>
            </a:pPr>
            <a:endParaRPr lang="ru-RU" sz="12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список своих </a:t>
            </a:r>
            <a:r>
              <a:rPr lang="ru-RU" sz="1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платежей</a:t>
            </a:r>
            <a:r>
              <a:rPr lang="ru-RU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 за определенный период времени,</a:t>
            </a:r>
          </a:p>
          <a:p>
            <a:pPr>
              <a:buFont typeface="Wingdings" pitchFamily="2" charset="2"/>
              <a:buChar char="ü"/>
            </a:pPr>
            <a:endParaRPr lang="ru-RU" sz="12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состояние своего </a:t>
            </a:r>
            <a:r>
              <a:rPr lang="ru-RU" sz="1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депозитного счета</a:t>
            </a:r>
            <a:r>
              <a:rPr lang="ru-RU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, а также операции по нему,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572000" y="5143512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1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посещения занятий</a:t>
            </a:r>
            <a:r>
              <a:rPr lang="ru-RU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 за определенный период,</a:t>
            </a:r>
          </a:p>
          <a:p>
            <a:pPr>
              <a:buFont typeface="Wingdings" pitchFamily="2" charset="2"/>
              <a:buChar char="ü"/>
            </a:pPr>
            <a:endParaRPr lang="ru-RU" sz="12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1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расписание занятий</a:t>
            </a:r>
            <a:r>
              <a:rPr lang="ru-RU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 на текущую неделю,</a:t>
            </a:r>
          </a:p>
          <a:p>
            <a:pPr>
              <a:buFont typeface="Wingdings" pitchFamily="2" charset="2"/>
              <a:buChar char="ü"/>
            </a:pPr>
            <a:endParaRPr lang="ru-RU" sz="12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свой </a:t>
            </a:r>
            <a:r>
              <a:rPr lang="ru-RU" sz="1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профиль</a:t>
            </a:r>
            <a:r>
              <a:rPr lang="ru-RU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 (ФИО, номер телефона и </a:t>
            </a:r>
            <a:r>
              <a:rPr lang="ru-RU" sz="12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e-mail</a:t>
            </a:r>
            <a:r>
              <a:rPr lang="ru-RU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).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572528" y="6143644"/>
            <a:ext cx="42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32</a:t>
            </a:r>
            <a:endParaRPr lang="uk-UA" dirty="0"/>
          </a:p>
        </p:txBody>
      </p:sp>
      <p:sp>
        <p:nvSpPr>
          <p:cNvPr id="5" name="TextBox 4"/>
          <p:cNvSpPr txBox="1"/>
          <p:nvPr/>
        </p:nvSpPr>
        <p:spPr>
          <a:xfrm>
            <a:off x="142844" y="714356"/>
            <a:ext cx="885370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Модуль</a:t>
            </a:r>
            <a:r>
              <a:rPr lang="ru-RU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"Склад" - идеальное решение</a:t>
            </a:r>
            <a:r>
              <a:rPr lang="ru-RU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 для фитнес клубов, школ танцев, йога студий, </a:t>
            </a:r>
          </a:p>
          <a:p>
            <a:r>
              <a:rPr lang="ru-RU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занимающихся продажей сопутствующих товаров.</a:t>
            </a:r>
          </a:p>
          <a:p>
            <a:r>
              <a:rPr lang="ru-RU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Например, в фитнес клубах такими товарами могут быть спортивное питание, батончики, </a:t>
            </a:r>
          </a:p>
          <a:p>
            <a:r>
              <a:rPr lang="ru-RU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напитки, в танцевальных школах – спортивная одежда и обувь, напитки и др.</a:t>
            </a:r>
            <a:endParaRPr lang="ru-RU" sz="16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flipH="1" flipV="1">
            <a:off x="6472783" y="-1096"/>
            <a:ext cx="2664296" cy="504000"/>
          </a:xfrm>
          <a:prstGeom prst="round1Rect">
            <a:avLst>
              <a:gd name="adj" fmla="val 25567"/>
            </a:avLst>
          </a:prstGeom>
          <a:gradFill flip="none" rotWithShape="1">
            <a:gsLst>
              <a:gs pos="0">
                <a:srgbClr val="B6CBE4"/>
              </a:gs>
              <a:gs pos="50000">
                <a:srgbClr val="DEE7F2"/>
              </a:gs>
              <a:gs pos="100000">
                <a:srgbClr val="E9EFF7"/>
              </a:gs>
            </a:gsLst>
            <a:lin ang="16200000" scaled="1"/>
            <a:tileRect/>
          </a:gradFill>
          <a:ln w="9525">
            <a:solidFill>
              <a:srgbClr val="C5D5E9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endParaRPr lang="ru-RU" sz="3200" dirty="0" smtClean="0">
              <a:solidFill>
                <a:srgbClr val="5181B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46515" y="-39196"/>
            <a:ext cx="241200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3200" dirty="0" smtClean="0">
                <a:solidFill>
                  <a:srgbClr val="4270A8"/>
                </a:solidFill>
                <a:latin typeface="Arial" pitchFamily="34" charset="0"/>
                <a:cs typeface="Arial" pitchFamily="34" charset="0"/>
              </a:rPr>
              <a:t>Отмечалка</a:t>
            </a:r>
          </a:p>
        </p:txBody>
      </p:sp>
      <p:sp>
        <p:nvSpPr>
          <p:cNvPr id="11" name="TextBox 10"/>
          <p:cNvSpPr txBox="1"/>
          <p:nvPr/>
        </p:nvSpPr>
        <p:spPr>
          <a:xfrm flipH="1" flipV="1">
            <a:off x="-1" y="-41484"/>
            <a:ext cx="9137079" cy="584775"/>
          </a:xfrm>
          <a:prstGeom prst="round1Rect">
            <a:avLst>
              <a:gd name="adj" fmla="val 25567"/>
            </a:avLst>
          </a:prstGeom>
          <a:gradFill flip="none" rotWithShape="1">
            <a:gsLst>
              <a:gs pos="0">
                <a:srgbClr val="4270A8">
                  <a:shade val="30000"/>
                  <a:satMod val="115000"/>
                </a:srgbClr>
              </a:gs>
              <a:gs pos="50000">
                <a:srgbClr val="4270A8">
                  <a:shade val="67500"/>
                  <a:satMod val="115000"/>
                </a:srgbClr>
              </a:gs>
              <a:gs pos="100000">
                <a:srgbClr val="4270A8">
                  <a:shade val="100000"/>
                  <a:satMod val="115000"/>
                </a:srgbClr>
              </a:gs>
            </a:gsLst>
            <a:lin ang="16200000" scaled="1"/>
            <a:tileRect/>
          </a:gradFill>
          <a:ln w="9525">
            <a:solidFill>
              <a:srgbClr val="396293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endParaRPr lang="ru-RU" sz="3200" dirty="0" smtClean="0">
              <a:solidFill>
                <a:srgbClr val="5181B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-24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2932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    Модуль Склад. Учет продаж и остатков товаров</a:t>
            </a:r>
            <a:endParaRPr lang="uk-UA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508264" y="50804"/>
            <a:ext cx="1597893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cs typeface="Arial" pitchFamily="34" charset="0"/>
              </a:rPr>
              <a:t>Отмечалка</a:t>
            </a:r>
          </a:p>
        </p:txBody>
      </p:sp>
      <p:pic>
        <p:nvPicPr>
          <p:cNvPr id="15" name="Picture 3" descr="E:\projects\sup\images\logo_finish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25538" y="22034"/>
            <a:ext cx="476672" cy="476672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7283619" y="6550223"/>
            <a:ext cx="18603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2060"/>
                </a:solidFill>
                <a:latin typeface="Garamond" pitchFamily="18" charset="0"/>
              </a:rPr>
              <a:t>www.otmechalka.com</a:t>
            </a:r>
            <a:endParaRPr lang="ru-RU" sz="1400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/>
          <a:srcRect l="1111" t="1586" r="1111" b="1676"/>
          <a:stretch>
            <a:fillRect/>
          </a:stretch>
        </p:blipFill>
        <p:spPr bwMode="auto">
          <a:xfrm>
            <a:off x="1071538" y="2143116"/>
            <a:ext cx="6286544" cy="43577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8" name="Rounded Rectangular Callout 17"/>
          <p:cNvSpPr/>
          <p:nvPr/>
        </p:nvSpPr>
        <p:spPr>
          <a:xfrm>
            <a:off x="6000760" y="3429000"/>
            <a:ext cx="1714512" cy="642942"/>
          </a:xfrm>
          <a:prstGeom prst="wedgeRoundRectCallout">
            <a:avLst>
              <a:gd name="adj1" fmla="val -86187"/>
              <a:gd name="adj2" fmla="val 104638"/>
              <a:gd name="adj3" fmla="val 16667"/>
            </a:avLst>
          </a:prstGeom>
          <a:gradFill flip="none" rotWithShape="1">
            <a:gsLst>
              <a:gs pos="0">
                <a:srgbClr val="408FB2"/>
              </a:gs>
              <a:gs pos="75000">
                <a:srgbClr val="5B89C1"/>
              </a:gs>
              <a:gs pos="100000">
                <a:srgbClr val="235591"/>
              </a:gs>
            </a:gsLst>
            <a:path path="circle">
              <a:fillToRect r="100000" b="100000"/>
            </a:path>
            <a:tileRect l="-100000" t="-100000"/>
          </a:gradFill>
          <a:ln w="12700" cmpd="sng">
            <a:solidFill>
              <a:srgbClr val="235591"/>
            </a:solidFill>
            <a:prstDash val="solid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Продажа товаров посетителям и гостям организации</a:t>
            </a:r>
            <a:endParaRPr lang="uk-UA" sz="10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9" name="Rounded Rectangular Callout 18"/>
          <p:cNvSpPr/>
          <p:nvPr/>
        </p:nvSpPr>
        <p:spPr>
          <a:xfrm>
            <a:off x="7072330" y="4286256"/>
            <a:ext cx="1714512" cy="642942"/>
          </a:xfrm>
          <a:prstGeom prst="wedgeRoundRectCallout">
            <a:avLst>
              <a:gd name="adj1" fmla="val -86187"/>
              <a:gd name="adj2" fmla="val 32186"/>
              <a:gd name="adj3" fmla="val 16667"/>
            </a:avLst>
          </a:prstGeom>
          <a:gradFill flip="none" rotWithShape="1">
            <a:gsLst>
              <a:gs pos="0">
                <a:srgbClr val="408FB2"/>
              </a:gs>
              <a:gs pos="75000">
                <a:srgbClr val="5B89C1"/>
              </a:gs>
              <a:gs pos="100000">
                <a:srgbClr val="235591"/>
              </a:gs>
            </a:gsLst>
            <a:path path="circle">
              <a:fillToRect r="100000" b="100000"/>
            </a:path>
            <a:tileRect l="-100000" t="-100000"/>
          </a:gradFill>
          <a:ln w="12700" cmpd="sng">
            <a:solidFill>
              <a:srgbClr val="235591"/>
            </a:solidFill>
            <a:prstDash val="solid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Возможность оплаты товара с депозитного счета</a:t>
            </a:r>
            <a:endParaRPr lang="uk-UA" sz="10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2" name="Rounded Rectangular Callout 21"/>
          <p:cNvSpPr/>
          <p:nvPr/>
        </p:nvSpPr>
        <p:spPr>
          <a:xfrm>
            <a:off x="6429388" y="5572140"/>
            <a:ext cx="1714512" cy="642942"/>
          </a:xfrm>
          <a:prstGeom prst="wedgeRoundRectCallout">
            <a:avLst>
              <a:gd name="adj1" fmla="val -88703"/>
              <a:gd name="adj2" fmla="val -104668"/>
              <a:gd name="adj3" fmla="val 16667"/>
            </a:avLst>
          </a:prstGeom>
          <a:gradFill flip="none" rotWithShape="1">
            <a:gsLst>
              <a:gs pos="0">
                <a:srgbClr val="408FB2"/>
              </a:gs>
              <a:gs pos="75000">
                <a:srgbClr val="5B89C1"/>
              </a:gs>
              <a:gs pos="100000">
                <a:srgbClr val="235591"/>
              </a:gs>
            </a:gsLst>
            <a:path path="circle">
              <a:fillToRect r="100000" b="100000"/>
            </a:path>
            <a:tileRect l="-100000" t="-100000"/>
          </a:gradFill>
          <a:ln w="12700" cmpd="sng">
            <a:solidFill>
              <a:srgbClr val="235591"/>
            </a:solidFill>
            <a:prstDash val="solid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Оплата наличными или безналичным расчетом</a:t>
            </a:r>
            <a:endParaRPr lang="uk-UA" sz="10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3" name="Rounded Rectangular Callout 22"/>
          <p:cNvSpPr/>
          <p:nvPr/>
        </p:nvSpPr>
        <p:spPr>
          <a:xfrm>
            <a:off x="571472" y="4500570"/>
            <a:ext cx="1643074" cy="357190"/>
          </a:xfrm>
          <a:prstGeom prst="wedgeRoundRectCallout">
            <a:avLst>
              <a:gd name="adj1" fmla="val -5181"/>
              <a:gd name="adj2" fmla="val -139553"/>
              <a:gd name="adj3" fmla="val 16667"/>
            </a:avLst>
          </a:prstGeom>
          <a:gradFill flip="none" rotWithShape="1">
            <a:gsLst>
              <a:gs pos="0">
                <a:srgbClr val="408FB2"/>
              </a:gs>
              <a:gs pos="75000">
                <a:srgbClr val="5B89C1"/>
              </a:gs>
              <a:gs pos="100000">
                <a:srgbClr val="235591"/>
              </a:gs>
            </a:gsLst>
            <a:path path="circle">
              <a:fillToRect r="100000" b="100000"/>
            </a:path>
            <a:tileRect l="-100000" t="-100000"/>
          </a:gradFill>
          <a:ln w="12700" cmpd="sng">
            <a:solidFill>
              <a:srgbClr val="235591"/>
            </a:solidFill>
            <a:prstDash val="solid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Категоризация товаров</a:t>
            </a:r>
            <a:endParaRPr lang="uk-UA" sz="10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4" name="Rounded Rectangular Callout 23"/>
          <p:cNvSpPr/>
          <p:nvPr/>
        </p:nvSpPr>
        <p:spPr>
          <a:xfrm>
            <a:off x="3357554" y="2500306"/>
            <a:ext cx="1643074" cy="500066"/>
          </a:xfrm>
          <a:prstGeom prst="wedgeRoundRectCallout">
            <a:avLst>
              <a:gd name="adj1" fmla="val -75008"/>
              <a:gd name="adj2" fmla="val -45020"/>
              <a:gd name="adj3" fmla="val 16667"/>
            </a:avLst>
          </a:prstGeom>
          <a:gradFill flip="none" rotWithShape="1">
            <a:gsLst>
              <a:gs pos="0">
                <a:srgbClr val="408FB2"/>
              </a:gs>
              <a:gs pos="75000">
                <a:srgbClr val="5B89C1"/>
              </a:gs>
              <a:gs pos="100000">
                <a:srgbClr val="235591"/>
              </a:gs>
            </a:gsLst>
            <a:path path="circle">
              <a:fillToRect r="100000" b="100000"/>
            </a:path>
            <a:tileRect l="-100000" t="-100000"/>
          </a:gradFill>
          <a:ln w="12700" cmpd="sng">
            <a:solidFill>
              <a:srgbClr val="235591"/>
            </a:solidFill>
            <a:prstDash val="solid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Поиск товара по коду или штрих-коду</a:t>
            </a:r>
            <a:endParaRPr lang="uk-UA" sz="10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572528" y="6143644"/>
            <a:ext cx="42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33</a:t>
            </a:r>
            <a:endParaRPr lang="uk-UA" dirty="0"/>
          </a:p>
        </p:txBody>
      </p:sp>
      <p:sp>
        <p:nvSpPr>
          <p:cNvPr id="5" name="TextBox 4"/>
          <p:cNvSpPr txBox="1"/>
          <p:nvPr/>
        </p:nvSpPr>
        <p:spPr>
          <a:xfrm>
            <a:off x="642910" y="714356"/>
            <a:ext cx="84802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Мобильное приложение разработано с целью ускорения отмечания посещений ваших </a:t>
            </a:r>
          </a:p>
          <a:p>
            <a:r>
              <a:rPr lang="ru-RU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посетителей, не привязываясь к рабочему месту. А также для уменьшения затрат на </a:t>
            </a:r>
          </a:p>
          <a:p>
            <a:r>
              <a:rPr lang="ru-RU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покупку сканера штрих-кодов за счет мобильности.</a:t>
            </a:r>
            <a:endParaRPr lang="ru-RU" sz="16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flipH="1" flipV="1">
            <a:off x="6472783" y="-1096"/>
            <a:ext cx="2664296" cy="504000"/>
          </a:xfrm>
          <a:prstGeom prst="round1Rect">
            <a:avLst>
              <a:gd name="adj" fmla="val 25567"/>
            </a:avLst>
          </a:prstGeom>
          <a:gradFill flip="none" rotWithShape="1">
            <a:gsLst>
              <a:gs pos="0">
                <a:srgbClr val="B6CBE4"/>
              </a:gs>
              <a:gs pos="50000">
                <a:srgbClr val="DEE7F2"/>
              </a:gs>
              <a:gs pos="100000">
                <a:srgbClr val="E9EFF7"/>
              </a:gs>
            </a:gsLst>
            <a:lin ang="16200000" scaled="1"/>
            <a:tileRect/>
          </a:gradFill>
          <a:ln w="9525">
            <a:solidFill>
              <a:srgbClr val="C5D5E9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endParaRPr lang="ru-RU" sz="3200" dirty="0" smtClean="0">
              <a:solidFill>
                <a:srgbClr val="5181B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46515" y="-39196"/>
            <a:ext cx="241200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3200" dirty="0" smtClean="0">
                <a:solidFill>
                  <a:srgbClr val="4270A8"/>
                </a:solidFill>
                <a:latin typeface="Arial" pitchFamily="34" charset="0"/>
                <a:cs typeface="Arial" pitchFamily="34" charset="0"/>
              </a:rPr>
              <a:t>Отмечалка</a:t>
            </a:r>
          </a:p>
        </p:txBody>
      </p:sp>
      <p:sp>
        <p:nvSpPr>
          <p:cNvPr id="11" name="TextBox 10"/>
          <p:cNvSpPr txBox="1"/>
          <p:nvPr/>
        </p:nvSpPr>
        <p:spPr>
          <a:xfrm flipH="1" flipV="1">
            <a:off x="-1" y="-41484"/>
            <a:ext cx="9137079" cy="584775"/>
          </a:xfrm>
          <a:prstGeom prst="round1Rect">
            <a:avLst>
              <a:gd name="adj" fmla="val 25567"/>
            </a:avLst>
          </a:prstGeom>
          <a:gradFill flip="none" rotWithShape="1">
            <a:gsLst>
              <a:gs pos="0">
                <a:srgbClr val="4270A8">
                  <a:shade val="30000"/>
                  <a:satMod val="115000"/>
                </a:srgbClr>
              </a:gs>
              <a:gs pos="50000">
                <a:srgbClr val="4270A8">
                  <a:shade val="67500"/>
                  <a:satMod val="115000"/>
                </a:srgbClr>
              </a:gs>
              <a:gs pos="100000">
                <a:srgbClr val="4270A8">
                  <a:shade val="100000"/>
                  <a:satMod val="115000"/>
                </a:srgbClr>
              </a:gs>
            </a:gsLst>
            <a:lin ang="16200000" scaled="1"/>
            <a:tileRect/>
          </a:gradFill>
          <a:ln w="9525">
            <a:solidFill>
              <a:srgbClr val="396293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endParaRPr lang="ru-RU" sz="3200" dirty="0" smtClean="0">
              <a:solidFill>
                <a:srgbClr val="5181B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-24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2932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    Мобильное приложение</a:t>
            </a:r>
            <a:endParaRPr lang="uk-UA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508264" y="50804"/>
            <a:ext cx="1597893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cs typeface="Arial" pitchFamily="34" charset="0"/>
              </a:rPr>
              <a:t>Отмечалка</a:t>
            </a:r>
          </a:p>
        </p:txBody>
      </p:sp>
      <p:pic>
        <p:nvPicPr>
          <p:cNvPr id="15" name="Picture 3" descr="E:\projects\sup\images\logo_finish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25538" y="22034"/>
            <a:ext cx="476672" cy="476672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7283619" y="6550223"/>
            <a:ext cx="18603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2060"/>
                </a:solidFill>
                <a:latin typeface="Garamond" pitchFamily="18" charset="0"/>
              </a:rPr>
              <a:t>www.otmechalka.com</a:t>
            </a:r>
            <a:endParaRPr lang="ru-RU" sz="1400" dirty="0"/>
          </a:p>
        </p:txBody>
      </p:sp>
      <p:pic>
        <p:nvPicPr>
          <p:cNvPr id="6146" name="Picture 2" descr="https://wiki.otmechalka.com/images/CZoF7y-CSF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1785926"/>
            <a:ext cx="2408254" cy="42807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148" name="Picture 4" descr="https://wiki.otmechalka.com/images/tZDdtz1tnVY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14678" y="1785926"/>
            <a:ext cx="2428892" cy="43174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150" name="Picture 6" descr="https://wiki.otmechalka.com/images/ynNKe-EavnA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29322" y="1785926"/>
            <a:ext cx="2428892" cy="43174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572528" y="6143644"/>
            <a:ext cx="42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34</a:t>
            </a:r>
            <a:endParaRPr lang="uk-UA" dirty="0"/>
          </a:p>
        </p:txBody>
      </p:sp>
      <p:sp>
        <p:nvSpPr>
          <p:cNvPr id="5" name="TextBox 4"/>
          <p:cNvSpPr txBox="1"/>
          <p:nvPr/>
        </p:nvSpPr>
        <p:spPr>
          <a:xfrm>
            <a:off x="285720" y="714356"/>
            <a:ext cx="5143536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450850" fontAlgn="base">
              <a:spcBef>
                <a:spcPct val="0"/>
              </a:spcBef>
              <a:spcAft>
                <a:spcPct val="0"/>
              </a:spcAft>
            </a:pPr>
            <a:r>
              <a:rPr lang="ru-RU" sz="13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В Системе доступен </a:t>
            </a:r>
            <a:r>
              <a:rPr lang="ru-RU" sz="13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модуль статистики</a:t>
            </a:r>
            <a:r>
              <a:rPr lang="ru-RU" sz="13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, включающий в себя множество настраиваемых отчетов. Основные из них:</a:t>
            </a:r>
          </a:p>
          <a:p>
            <a:pPr lvl="0" indent="450850" fontAlgn="base">
              <a:spcBef>
                <a:spcPct val="0"/>
              </a:spcBef>
              <a:spcAft>
                <a:spcPct val="0"/>
              </a:spcAft>
            </a:pPr>
            <a:endParaRPr lang="ru-RU" sz="12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0" indent="45085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Общий отчет;</a:t>
            </a:r>
          </a:p>
          <a:p>
            <a:pPr lvl="0" indent="45085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Отчет по посещаемости;</a:t>
            </a:r>
          </a:p>
          <a:p>
            <a:pPr lvl="0" indent="45085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Список посещений;</a:t>
            </a:r>
          </a:p>
          <a:p>
            <a:pPr lvl="0" indent="45085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Отчет по абонементам;</a:t>
            </a:r>
          </a:p>
          <a:p>
            <a:pPr lvl="0" indent="45085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Отчет по проданным абонементам;</a:t>
            </a:r>
          </a:p>
          <a:p>
            <a:pPr lvl="0" indent="45085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Отчет по активным абонементам;</a:t>
            </a:r>
          </a:p>
          <a:p>
            <a:pPr lvl="0" indent="45085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Отчет по архивным абонементам;</a:t>
            </a:r>
          </a:p>
          <a:p>
            <a:pPr lvl="0" indent="45085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Финансовый отчет;</a:t>
            </a:r>
          </a:p>
          <a:p>
            <a:pPr lvl="0" indent="45085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Финансовый отчет по сотруднику;</a:t>
            </a:r>
          </a:p>
          <a:p>
            <a:pPr lvl="0" indent="45085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Отчет по отработанным занятиям;</a:t>
            </a:r>
          </a:p>
          <a:p>
            <a:pPr lvl="0" indent="45085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Отчет по неотработанным занятиям;</a:t>
            </a:r>
          </a:p>
          <a:p>
            <a:pPr lvl="0" indent="45085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Отчет по отработанным сменам;</a:t>
            </a:r>
          </a:p>
          <a:p>
            <a:pPr lvl="0" indent="45085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Отчет по дням рождения посетителей;</a:t>
            </a:r>
          </a:p>
          <a:p>
            <a:pPr lvl="0" indent="45085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Отчет по броням;</a:t>
            </a:r>
          </a:p>
          <a:p>
            <a:pPr lvl="0" indent="45085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Отчет по занятиям;</a:t>
            </a:r>
          </a:p>
          <a:p>
            <a:pPr lvl="0" indent="45085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Посещения по времени</a:t>
            </a:r>
          </a:p>
          <a:p>
            <a:pPr lvl="0" indent="45085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Отчет по источникам обращения;</a:t>
            </a:r>
          </a:p>
          <a:p>
            <a:pPr lvl="0" indent="45085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Отчет по товарам;</a:t>
            </a:r>
          </a:p>
          <a:p>
            <a:pPr lvl="0" indent="45085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Отчет по статусам посетителей;</a:t>
            </a:r>
          </a:p>
          <a:p>
            <a:pPr lvl="0" indent="45085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Общий </a:t>
            </a:r>
            <a:r>
              <a:rPr lang="en-US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CRM </a:t>
            </a:r>
            <a:r>
              <a:rPr lang="ru-RU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отчет;</a:t>
            </a:r>
          </a:p>
          <a:p>
            <a:pPr lvl="0" indent="45085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Отчет по отправленным </a:t>
            </a:r>
            <a:r>
              <a:rPr lang="en-US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SMS</a:t>
            </a:r>
            <a:r>
              <a:rPr lang="ru-RU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;</a:t>
            </a:r>
          </a:p>
          <a:p>
            <a:pPr lvl="0" indent="45085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ТОР 10 посетителей;</a:t>
            </a:r>
          </a:p>
          <a:p>
            <a:pPr lvl="0" indent="45085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Отчет по удаленным записям;</a:t>
            </a:r>
          </a:p>
          <a:p>
            <a:pPr lvl="0" indent="45085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Воронка продаж;</a:t>
            </a:r>
          </a:p>
          <a:p>
            <a:pPr lvl="0" indent="45085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Отчет по датам добавления посетителей.</a:t>
            </a:r>
          </a:p>
          <a:p>
            <a:endParaRPr lang="ru-RU" sz="16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ru-RU" sz="1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Данный модуль постоянно обновляется с учетом потребностей клиентов.</a:t>
            </a:r>
            <a:endParaRPr lang="uk-UA" sz="1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flipH="1" flipV="1">
            <a:off x="6472783" y="-1096"/>
            <a:ext cx="2664296" cy="504000"/>
          </a:xfrm>
          <a:prstGeom prst="round1Rect">
            <a:avLst>
              <a:gd name="adj" fmla="val 25567"/>
            </a:avLst>
          </a:prstGeom>
          <a:gradFill flip="none" rotWithShape="1">
            <a:gsLst>
              <a:gs pos="0">
                <a:srgbClr val="B6CBE4"/>
              </a:gs>
              <a:gs pos="50000">
                <a:srgbClr val="DEE7F2"/>
              </a:gs>
              <a:gs pos="100000">
                <a:srgbClr val="E9EFF7"/>
              </a:gs>
            </a:gsLst>
            <a:lin ang="16200000" scaled="1"/>
            <a:tileRect/>
          </a:gradFill>
          <a:ln w="9525">
            <a:solidFill>
              <a:srgbClr val="C5D5E9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endParaRPr lang="ru-RU" sz="3200" dirty="0" smtClean="0">
              <a:solidFill>
                <a:srgbClr val="5181B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46515" y="-39196"/>
            <a:ext cx="241200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3200" dirty="0" smtClean="0">
                <a:solidFill>
                  <a:srgbClr val="4270A8"/>
                </a:solidFill>
                <a:latin typeface="Arial" pitchFamily="34" charset="0"/>
                <a:cs typeface="Arial" pitchFamily="34" charset="0"/>
              </a:rPr>
              <a:t>Отмечалка</a:t>
            </a:r>
          </a:p>
        </p:txBody>
      </p:sp>
      <p:sp>
        <p:nvSpPr>
          <p:cNvPr id="11" name="TextBox 10"/>
          <p:cNvSpPr txBox="1"/>
          <p:nvPr/>
        </p:nvSpPr>
        <p:spPr>
          <a:xfrm flipH="1" flipV="1">
            <a:off x="-1" y="-41484"/>
            <a:ext cx="9137079" cy="584775"/>
          </a:xfrm>
          <a:prstGeom prst="round1Rect">
            <a:avLst>
              <a:gd name="adj" fmla="val 25567"/>
            </a:avLst>
          </a:prstGeom>
          <a:gradFill flip="none" rotWithShape="1">
            <a:gsLst>
              <a:gs pos="0">
                <a:srgbClr val="4270A8">
                  <a:shade val="30000"/>
                  <a:satMod val="115000"/>
                </a:srgbClr>
              </a:gs>
              <a:gs pos="50000">
                <a:srgbClr val="4270A8">
                  <a:shade val="67500"/>
                  <a:satMod val="115000"/>
                </a:srgbClr>
              </a:gs>
              <a:gs pos="100000">
                <a:srgbClr val="4270A8">
                  <a:shade val="100000"/>
                  <a:satMod val="115000"/>
                </a:srgbClr>
              </a:gs>
            </a:gsLst>
            <a:lin ang="16200000" scaled="1"/>
            <a:tileRect/>
          </a:gradFill>
          <a:ln w="9525">
            <a:solidFill>
              <a:srgbClr val="396293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endParaRPr lang="ru-RU" sz="3200" dirty="0" smtClean="0">
              <a:solidFill>
                <a:srgbClr val="5181B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-24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29327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    Бизнес статистика</a:t>
            </a:r>
            <a:endParaRPr lang="uk-UA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508264" y="50804"/>
            <a:ext cx="1597893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cs typeface="Arial" pitchFamily="34" charset="0"/>
              </a:rPr>
              <a:t>Отмечалка</a:t>
            </a:r>
          </a:p>
        </p:txBody>
      </p:sp>
      <p:pic>
        <p:nvPicPr>
          <p:cNvPr id="15" name="Picture 3" descr="E:\projects\sup\images\logo_finish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25538" y="22034"/>
            <a:ext cx="476672" cy="476672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7283619" y="6550223"/>
            <a:ext cx="18603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2060"/>
                </a:solidFill>
                <a:latin typeface="Garamond" pitchFamily="18" charset="0"/>
              </a:rPr>
              <a:t>www.otmechalka.com</a:t>
            </a:r>
            <a:endParaRPr lang="ru-RU" sz="14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/>
          <a:srcRect l="2778" t="1139" r="2778" b="1818"/>
          <a:stretch>
            <a:fillRect/>
          </a:stretch>
        </p:blipFill>
        <p:spPr bwMode="auto">
          <a:xfrm>
            <a:off x="5572132" y="785794"/>
            <a:ext cx="2428892" cy="57150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572528" y="6143644"/>
            <a:ext cx="42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35</a:t>
            </a:r>
            <a:endParaRPr lang="uk-UA" dirty="0"/>
          </a:p>
        </p:txBody>
      </p:sp>
      <p:sp>
        <p:nvSpPr>
          <p:cNvPr id="5" name="TextBox 4"/>
          <p:cNvSpPr txBox="1"/>
          <p:nvPr/>
        </p:nvSpPr>
        <p:spPr>
          <a:xfrm>
            <a:off x="428596" y="571480"/>
            <a:ext cx="84296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В Системе доступны </a:t>
            </a:r>
            <a:r>
              <a:rPr lang="ru-RU" sz="15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финансовые отчеты, отчеты по посещениям, абонементам, платежам</a:t>
            </a:r>
            <a:r>
              <a:rPr lang="ru-RU" sz="15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</a:p>
          <a:p>
            <a:r>
              <a:rPr lang="ru-RU" sz="15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Во всех отчетах есть возможность настройки параметров, а так же возможность экспорта данных в </a:t>
            </a:r>
            <a:r>
              <a:rPr lang="en-US" sz="15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Excel</a:t>
            </a:r>
            <a:r>
              <a:rPr lang="ru-RU" sz="15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и вывода</a:t>
            </a:r>
            <a:r>
              <a:rPr lang="en-US" sz="15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15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информации на печать</a:t>
            </a:r>
            <a:r>
              <a:rPr lang="en-US" sz="15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endParaRPr lang="uk-UA" sz="15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flipH="1" flipV="1">
            <a:off x="6472783" y="-1096"/>
            <a:ext cx="2664296" cy="504000"/>
          </a:xfrm>
          <a:prstGeom prst="round1Rect">
            <a:avLst>
              <a:gd name="adj" fmla="val 25567"/>
            </a:avLst>
          </a:prstGeom>
          <a:gradFill flip="none" rotWithShape="1">
            <a:gsLst>
              <a:gs pos="0">
                <a:srgbClr val="B6CBE4"/>
              </a:gs>
              <a:gs pos="50000">
                <a:srgbClr val="DEE7F2"/>
              </a:gs>
              <a:gs pos="100000">
                <a:srgbClr val="E9EFF7"/>
              </a:gs>
            </a:gsLst>
            <a:lin ang="16200000" scaled="1"/>
            <a:tileRect/>
          </a:gradFill>
          <a:ln w="9525">
            <a:solidFill>
              <a:srgbClr val="C5D5E9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endParaRPr lang="ru-RU" sz="3200" dirty="0" smtClean="0">
              <a:solidFill>
                <a:srgbClr val="5181B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46515" y="-39196"/>
            <a:ext cx="241200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3200" dirty="0" smtClean="0">
                <a:solidFill>
                  <a:srgbClr val="4270A8"/>
                </a:solidFill>
                <a:latin typeface="Arial" pitchFamily="34" charset="0"/>
                <a:cs typeface="Arial" pitchFamily="34" charset="0"/>
              </a:rPr>
              <a:t>Отмечалка</a:t>
            </a:r>
          </a:p>
        </p:txBody>
      </p:sp>
      <p:sp>
        <p:nvSpPr>
          <p:cNvPr id="11" name="TextBox 10"/>
          <p:cNvSpPr txBox="1"/>
          <p:nvPr/>
        </p:nvSpPr>
        <p:spPr>
          <a:xfrm flipH="1" flipV="1">
            <a:off x="-1" y="-41484"/>
            <a:ext cx="9137079" cy="584775"/>
          </a:xfrm>
          <a:prstGeom prst="round1Rect">
            <a:avLst>
              <a:gd name="adj" fmla="val 25567"/>
            </a:avLst>
          </a:prstGeom>
          <a:gradFill flip="none" rotWithShape="1">
            <a:gsLst>
              <a:gs pos="0">
                <a:srgbClr val="4270A8">
                  <a:shade val="30000"/>
                  <a:satMod val="115000"/>
                </a:srgbClr>
              </a:gs>
              <a:gs pos="50000">
                <a:srgbClr val="4270A8">
                  <a:shade val="67500"/>
                  <a:satMod val="115000"/>
                </a:srgbClr>
              </a:gs>
              <a:gs pos="100000">
                <a:srgbClr val="4270A8">
                  <a:shade val="100000"/>
                  <a:satMod val="115000"/>
                </a:srgbClr>
              </a:gs>
            </a:gsLst>
            <a:lin ang="16200000" scaled="1"/>
            <a:tileRect/>
          </a:gradFill>
          <a:ln w="9525">
            <a:solidFill>
              <a:srgbClr val="396293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endParaRPr lang="ru-RU" sz="3200" dirty="0" smtClean="0">
              <a:solidFill>
                <a:srgbClr val="5181B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-24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29327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    Статистика по проданным абонементам</a:t>
            </a:r>
            <a:endParaRPr lang="uk-UA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508264" y="50804"/>
            <a:ext cx="1597893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cs typeface="Arial" pitchFamily="34" charset="0"/>
              </a:rPr>
              <a:t>Отмечалка</a:t>
            </a:r>
          </a:p>
        </p:txBody>
      </p:sp>
      <p:pic>
        <p:nvPicPr>
          <p:cNvPr id="15" name="Picture 3" descr="E:\projects\sup\images\logo_finish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25538" y="22034"/>
            <a:ext cx="476672" cy="476672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7283619" y="6550223"/>
            <a:ext cx="18603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2060"/>
                </a:solidFill>
                <a:latin typeface="Garamond" pitchFamily="18" charset="0"/>
              </a:rPr>
              <a:t>www.otmechalka.com</a:t>
            </a:r>
            <a:endParaRPr lang="ru-RU" sz="14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1643050"/>
            <a:ext cx="7858180" cy="47678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572528" y="6143644"/>
            <a:ext cx="42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36</a:t>
            </a:r>
            <a:endParaRPr lang="uk-UA" dirty="0"/>
          </a:p>
        </p:txBody>
      </p:sp>
      <p:sp>
        <p:nvSpPr>
          <p:cNvPr id="5" name="TextBox 4"/>
          <p:cNvSpPr txBox="1"/>
          <p:nvPr/>
        </p:nvSpPr>
        <p:spPr>
          <a:xfrm>
            <a:off x="428596" y="714356"/>
            <a:ext cx="83984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В данном отчете можно просмотреть подробности по посещаемости в разрезе </a:t>
            </a:r>
          </a:p>
          <a:p>
            <a:r>
              <a:rPr lang="ru-RU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направлений и групп по всей организации и каждому филиалу за выбранный период.</a:t>
            </a:r>
            <a:endParaRPr lang="uk-UA" sz="15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flipH="1" flipV="1">
            <a:off x="6472783" y="-1096"/>
            <a:ext cx="2664296" cy="504000"/>
          </a:xfrm>
          <a:prstGeom prst="round1Rect">
            <a:avLst>
              <a:gd name="adj" fmla="val 25567"/>
            </a:avLst>
          </a:prstGeom>
          <a:gradFill flip="none" rotWithShape="1">
            <a:gsLst>
              <a:gs pos="0">
                <a:srgbClr val="B6CBE4"/>
              </a:gs>
              <a:gs pos="50000">
                <a:srgbClr val="DEE7F2"/>
              </a:gs>
              <a:gs pos="100000">
                <a:srgbClr val="E9EFF7"/>
              </a:gs>
            </a:gsLst>
            <a:lin ang="16200000" scaled="1"/>
            <a:tileRect/>
          </a:gradFill>
          <a:ln w="9525">
            <a:solidFill>
              <a:srgbClr val="C5D5E9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endParaRPr lang="ru-RU" sz="3200" dirty="0" smtClean="0">
              <a:solidFill>
                <a:srgbClr val="5181B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46515" y="-39196"/>
            <a:ext cx="241200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3200" dirty="0" smtClean="0">
                <a:solidFill>
                  <a:srgbClr val="4270A8"/>
                </a:solidFill>
                <a:latin typeface="Arial" pitchFamily="34" charset="0"/>
                <a:cs typeface="Arial" pitchFamily="34" charset="0"/>
              </a:rPr>
              <a:t>Отмечалка</a:t>
            </a:r>
          </a:p>
        </p:txBody>
      </p:sp>
      <p:sp>
        <p:nvSpPr>
          <p:cNvPr id="11" name="TextBox 10"/>
          <p:cNvSpPr txBox="1"/>
          <p:nvPr/>
        </p:nvSpPr>
        <p:spPr>
          <a:xfrm flipH="1" flipV="1">
            <a:off x="-1" y="-41484"/>
            <a:ext cx="9137079" cy="584775"/>
          </a:xfrm>
          <a:prstGeom prst="round1Rect">
            <a:avLst>
              <a:gd name="adj" fmla="val 25567"/>
            </a:avLst>
          </a:prstGeom>
          <a:gradFill flip="none" rotWithShape="1">
            <a:gsLst>
              <a:gs pos="0">
                <a:srgbClr val="4270A8">
                  <a:shade val="30000"/>
                  <a:satMod val="115000"/>
                </a:srgbClr>
              </a:gs>
              <a:gs pos="50000">
                <a:srgbClr val="4270A8">
                  <a:shade val="67500"/>
                  <a:satMod val="115000"/>
                </a:srgbClr>
              </a:gs>
              <a:gs pos="100000">
                <a:srgbClr val="4270A8">
                  <a:shade val="100000"/>
                  <a:satMod val="115000"/>
                </a:srgbClr>
              </a:gs>
            </a:gsLst>
            <a:lin ang="16200000" scaled="1"/>
            <a:tileRect/>
          </a:gradFill>
          <a:ln w="9525">
            <a:solidFill>
              <a:srgbClr val="396293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endParaRPr lang="ru-RU" sz="3200" dirty="0" smtClean="0">
              <a:solidFill>
                <a:srgbClr val="5181B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-24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29327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    Отчет по посещаемости</a:t>
            </a:r>
            <a:endParaRPr lang="uk-UA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508264" y="50804"/>
            <a:ext cx="1597893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cs typeface="Arial" pitchFamily="34" charset="0"/>
              </a:rPr>
              <a:t>Отмечалка</a:t>
            </a:r>
          </a:p>
        </p:txBody>
      </p:sp>
      <p:pic>
        <p:nvPicPr>
          <p:cNvPr id="15" name="Picture 3" descr="E:\projects\sup\images\logo_finish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25538" y="22034"/>
            <a:ext cx="476672" cy="476672"/>
          </a:xfrm>
          <a:prstGeom prst="rect">
            <a:avLst/>
          </a:prstGeom>
          <a:noFill/>
        </p:spPr>
      </p:pic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/>
          <a:srcRect l="20956" t="30392" r="20833" b="16666"/>
          <a:stretch>
            <a:fillRect/>
          </a:stretch>
        </p:blipFill>
        <p:spPr bwMode="auto">
          <a:xfrm>
            <a:off x="571472" y="1500174"/>
            <a:ext cx="8169068" cy="46434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7283619" y="6550223"/>
            <a:ext cx="18603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2060"/>
                </a:solidFill>
                <a:latin typeface="Garamond" pitchFamily="18" charset="0"/>
              </a:rPr>
              <a:t>www.otmechalka.com</a:t>
            </a:r>
            <a:endParaRPr lang="ru-RU" sz="1400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572528" y="6143644"/>
            <a:ext cx="42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37</a:t>
            </a:r>
            <a:endParaRPr lang="uk-UA" dirty="0"/>
          </a:p>
        </p:txBody>
      </p:sp>
      <p:sp>
        <p:nvSpPr>
          <p:cNvPr id="5" name="TextBox 4"/>
          <p:cNvSpPr txBox="1"/>
          <p:nvPr/>
        </p:nvSpPr>
        <p:spPr>
          <a:xfrm>
            <a:off x="428596" y="714356"/>
            <a:ext cx="88120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Отчет демонстрирует сколько клиентов отсеивается на каждом из этапов взаимодействия</a:t>
            </a:r>
          </a:p>
          <a:p>
            <a:r>
              <a:rPr lang="ru-RU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или какая доля клиентов переходит на следующий этап, например, покупает абонемент. </a:t>
            </a:r>
            <a:endParaRPr lang="uk-UA" sz="15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flipH="1" flipV="1">
            <a:off x="6472783" y="-1096"/>
            <a:ext cx="2664296" cy="504000"/>
          </a:xfrm>
          <a:prstGeom prst="round1Rect">
            <a:avLst>
              <a:gd name="adj" fmla="val 25567"/>
            </a:avLst>
          </a:prstGeom>
          <a:gradFill flip="none" rotWithShape="1">
            <a:gsLst>
              <a:gs pos="0">
                <a:srgbClr val="B6CBE4"/>
              </a:gs>
              <a:gs pos="50000">
                <a:srgbClr val="DEE7F2"/>
              </a:gs>
              <a:gs pos="100000">
                <a:srgbClr val="E9EFF7"/>
              </a:gs>
            </a:gsLst>
            <a:lin ang="16200000" scaled="1"/>
            <a:tileRect/>
          </a:gradFill>
          <a:ln w="9525">
            <a:solidFill>
              <a:srgbClr val="C5D5E9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endParaRPr lang="ru-RU" sz="3200" dirty="0" smtClean="0">
              <a:solidFill>
                <a:srgbClr val="5181B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46515" y="-39196"/>
            <a:ext cx="241200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3200" dirty="0" smtClean="0">
                <a:solidFill>
                  <a:srgbClr val="4270A8"/>
                </a:solidFill>
                <a:latin typeface="Arial" pitchFamily="34" charset="0"/>
                <a:cs typeface="Arial" pitchFamily="34" charset="0"/>
              </a:rPr>
              <a:t>Отмечалка</a:t>
            </a:r>
          </a:p>
        </p:txBody>
      </p:sp>
      <p:sp>
        <p:nvSpPr>
          <p:cNvPr id="11" name="TextBox 10"/>
          <p:cNvSpPr txBox="1"/>
          <p:nvPr/>
        </p:nvSpPr>
        <p:spPr>
          <a:xfrm flipH="1" flipV="1">
            <a:off x="-1" y="-41484"/>
            <a:ext cx="9137079" cy="584775"/>
          </a:xfrm>
          <a:prstGeom prst="round1Rect">
            <a:avLst>
              <a:gd name="adj" fmla="val 25567"/>
            </a:avLst>
          </a:prstGeom>
          <a:gradFill flip="none" rotWithShape="1">
            <a:gsLst>
              <a:gs pos="0">
                <a:srgbClr val="4270A8">
                  <a:shade val="30000"/>
                  <a:satMod val="115000"/>
                </a:srgbClr>
              </a:gs>
              <a:gs pos="50000">
                <a:srgbClr val="4270A8">
                  <a:shade val="67500"/>
                  <a:satMod val="115000"/>
                </a:srgbClr>
              </a:gs>
              <a:gs pos="100000">
                <a:srgbClr val="4270A8">
                  <a:shade val="100000"/>
                  <a:satMod val="115000"/>
                </a:srgbClr>
              </a:gs>
            </a:gsLst>
            <a:lin ang="16200000" scaled="1"/>
            <a:tileRect/>
          </a:gradFill>
          <a:ln w="9525">
            <a:solidFill>
              <a:srgbClr val="396293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endParaRPr lang="ru-RU" sz="3200" dirty="0" smtClean="0">
              <a:solidFill>
                <a:srgbClr val="5181B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-24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29327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    Отчет Воронка продаж</a:t>
            </a:r>
            <a:endParaRPr lang="uk-UA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508264" y="50804"/>
            <a:ext cx="1597893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cs typeface="Arial" pitchFamily="34" charset="0"/>
              </a:rPr>
              <a:t>Отмечалка</a:t>
            </a:r>
          </a:p>
        </p:txBody>
      </p:sp>
      <p:pic>
        <p:nvPicPr>
          <p:cNvPr id="15" name="Picture 3" descr="E:\projects\sup\images\logo_finish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25538" y="22034"/>
            <a:ext cx="476672" cy="476672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7283619" y="6550223"/>
            <a:ext cx="18603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2060"/>
                </a:solidFill>
                <a:latin typeface="Garamond" pitchFamily="18" charset="0"/>
              </a:rPr>
              <a:t>www.otmechalka.com</a:t>
            </a:r>
            <a:endParaRPr lang="ru-RU" sz="14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0120" y="1357298"/>
            <a:ext cx="7315218" cy="51974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572528" y="6143644"/>
            <a:ext cx="42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38</a:t>
            </a:r>
            <a:endParaRPr lang="uk-UA" dirty="0"/>
          </a:p>
        </p:txBody>
      </p:sp>
      <p:sp>
        <p:nvSpPr>
          <p:cNvPr id="5" name="TextBox 4"/>
          <p:cNvSpPr txBox="1"/>
          <p:nvPr/>
        </p:nvSpPr>
        <p:spPr>
          <a:xfrm>
            <a:off x="428596" y="714356"/>
            <a:ext cx="8572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Отчет </a:t>
            </a:r>
            <a:r>
              <a:rPr lang="ru-RU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предназначен для</a:t>
            </a:r>
            <a:r>
              <a:rPr lang="ru-RU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 формирования статистики самых активных и перспективных </a:t>
            </a:r>
          </a:p>
          <a:p>
            <a:r>
              <a:rPr lang="ru-RU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клиентов. </a:t>
            </a:r>
            <a:endParaRPr lang="uk-UA" sz="16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flipH="1" flipV="1">
            <a:off x="6472783" y="-1096"/>
            <a:ext cx="2664296" cy="504000"/>
          </a:xfrm>
          <a:prstGeom prst="round1Rect">
            <a:avLst>
              <a:gd name="adj" fmla="val 25567"/>
            </a:avLst>
          </a:prstGeom>
          <a:gradFill flip="none" rotWithShape="1">
            <a:gsLst>
              <a:gs pos="0">
                <a:srgbClr val="B6CBE4"/>
              </a:gs>
              <a:gs pos="50000">
                <a:srgbClr val="DEE7F2"/>
              </a:gs>
              <a:gs pos="100000">
                <a:srgbClr val="E9EFF7"/>
              </a:gs>
            </a:gsLst>
            <a:lin ang="16200000" scaled="1"/>
            <a:tileRect/>
          </a:gradFill>
          <a:ln w="9525">
            <a:solidFill>
              <a:srgbClr val="C5D5E9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endParaRPr lang="ru-RU" sz="3200" dirty="0" smtClean="0">
              <a:solidFill>
                <a:srgbClr val="5181B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46515" y="-39196"/>
            <a:ext cx="241200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3200" dirty="0" smtClean="0">
                <a:solidFill>
                  <a:srgbClr val="4270A8"/>
                </a:solidFill>
                <a:latin typeface="Arial" pitchFamily="34" charset="0"/>
                <a:cs typeface="Arial" pitchFamily="34" charset="0"/>
              </a:rPr>
              <a:t>Отмечалка</a:t>
            </a:r>
          </a:p>
        </p:txBody>
      </p:sp>
      <p:sp>
        <p:nvSpPr>
          <p:cNvPr id="11" name="TextBox 10"/>
          <p:cNvSpPr txBox="1"/>
          <p:nvPr/>
        </p:nvSpPr>
        <p:spPr>
          <a:xfrm flipH="1" flipV="1">
            <a:off x="-1" y="-41484"/>
            <a:ext cx="9137079" cy="584775"/>
          </a:xfrm>
          <a:prstGeom prst="round1Rect">
            <a:avLst>
              <a:gd name="adj" fmla="val 25567"/>
            </a:avLst>
          </a:prstGeom>
          <a:gradFill flip="none" rotWithShape="1">
            <a:gsLst>
              <a:gs pos="0">
                <a:srgbClr val="4270A8">
                  <a:shade val="30000"/>
                  <a:satMod val="115000"/>
                </a:srgbClr>
              </a:gs>
              <a:gs pos="50000">
                <a:srgbClr val="4270A8">
                  <a:shade val="67500"/>
                  <a:satMod val="115000"/>
                </a:srgbClr>
              </a:gs>
              <a:gs pos="100000">
                <a:srgbClr val="4270A8">
                  <a:shade val="100000"/>
                  <a:satMod val="115000"/>
                </a:srgbClr>
              </a:gs>
            </a:gsLst>
            <a:lin ang="16200000" scaled="1"/>
            <a:tileRect/>
          </a:gradFill>
          <a:ln w="9525">
            <a:solidFill>
              <a:srgbClr val="396293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endParaRPr lang="ru-RU" sz="3200" dirty="0" smtClean="0">
              <a:solidFill>
                <a:srgbClr val="5181B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-24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29327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    Отчет ТОР 10 посетителей</a:t>
            </a:r>
            <a:endParaRPr lang="uk-UA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508264" y="50804"/>
            <a:ext cx="1597893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cs typeface="Arial" pitchFamily="34" charset="0"/>
              </a:rPr>
              <a:t>Отмечалка</a:t>
            </a:r>
          </a:p>
        </p:txBody>
      </p:sp>
      <p:pic>
        <p:nvPicPr>
          <p:cNvPr id="15" name="Picture 3" descr="E:\projects\sup\images\logo_finish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25538" y="22034"/>
            <a:ext cx="476672" cy="476672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7283619" y="6550223"/>
            <a:ext cx="18603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2060"/>
                </a:solidFill>
                <a:latin typeface="Garamond" pitchFamily="18" charset="0"/>
              </a:rPr>
              <a:t>www.otmechalka.com</a:t>
            </a:r>
            <a:endParaRPr lang="ru-RU" sz="1400" dirty="0"/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1500174"/>
            <a:ext cx="5530010" cy="52149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7" name="Rectangle 16"/>
          <p:cNvSpPr/>
          <p:nvPr/>
        </p:nvSpPr>
        <p:spPr>
          <a:xfrm>
            <a:off x="6215074" y="1500174"/>
            <a:ext cx="264320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Статистика поможет Вам</a:t>
            </a:r>
            <a:r>
              <a:rPr lang="ru-RU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проанализировать какая часть клиентов </a:t>
            </a:r>
          </a:p>
          <a:p>
            <a:r>
              <a:rPr lang="ru-RU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приносит Вам основную часть дохода, а так же сформировать список клиентов, которым </a:t>
            </a:r>
          </a:p>
          <a:p>
            <a:r>
              <a:rPr lang="ru-RU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можно выдать VIP-карту.</a:t>
            </a:r>
            <a:endParaRPr lang="uk-UA" sz="16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60420" name="Picture 4" descr="http://eda.mani-com.ru/wp-content/uploads/2011/12/ar119211468214847.jpg"/>
          <p:cNvPicPr>
            <a:picLocks noChangeAspect="1" noChangeArrowheads="1"/>
          </p:cNvPicPr>
          <p:nvPr/>
        </p:nvPicPr>
        <p:blipFill>
          <a:blip r:embed="rId4" cstate="print"/>
          <a:srcRect l="11111" t="11111" r="11111" b="14815"/>
          <a:stretch>
            <a:fillRect/>
          </a:stretch>
        </p:blipFill>
        <p:spPr bwMode="auto">
          <a:xfrm>
            <a:off x="6357950" y="3857628"/>
            <a:ext cx="1500198" cy="1428760"/>
          </a:xfrm>
          <a:prstGeom prst="rect">
            <a:avLst/>
          </a:prstGeom>
          <a:noFill/>
        </p:spPr>
      </p:pic>
      <p:pic>
        <p:nvPicPr>
          <p:cNvPr id="60422" name="Picture 6" descr="http://us.123rf.com/450wm/phoopanotpics/phoopanotpics1210/phoopanotpics121000355/16028711-vip-%D0%BA%D0%B0%D1%80%D1%82%D1%8B.jpg?ver=6"/>
          <p:cNvPicPr>
            <a:picLocks noChangeAspect="1" noChangeArrowheads="1"/>
          </p:cNvPicPr>
          <p:nvPr/>
        </p:nvPicPr>
        <p:blipFill>
          <a:blip r:embed="rId5"/>
          <a:srcRect l="4286" t="6438" r="52857" b="54935"/>
          <a:stretch>
            <a:fillRect/>
          </a:stretch>
        </p:blipFill>
        <p:spPr bwMode="auto">
          <a:xfrm>
            <a:off x="7429520" y="5357826"/>
            <a:ext cx="1428760" cy="8572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projects\sup\Презентация системы Отмечалка ppt\imgs\result\happy-lid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4000504"/>
            <a:ext cx="4392488" cy="2472343"/>
          </a:xfrm>
          <a:prstGeom prst="rect">
            <a:avLst/>
          </a:prstGeom>
          <a:ln>
            <a:noFill/>
          </a:ln>
          <a:effectLst>
            <a:outerShdw blurRad="1143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8572528" y="6143644"/>
            <a:ext cx="42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39</a:t>
            </a:r>
            <a:endParaRPr lang="uk-UA" dirty="0"/>
          </a:p>
        </p:txBody>
      </p:sp>
      <p:sp>
        <p:nvSpPr>
          <p:cNvPr id="5" name="TextBox 4"/>
          <p:cNvSpPr txBox="1"/>
          <p:nvPr/>
        </p:nvSpPr>
        <p:spPr>
          <a:xfrm>
            <a:off x="0" y="500042"/>
            <a:ext cx="9143999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5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Более подробно со всеми возможностями системы Отмечалка</a:t>
            </a:r>
            <a:r>
              <a:rPr lang="ru-RU" sz="1500" dirty="0" smtClean="0">
                <a:solidFill>
                  <a:srgbClr val="00B05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15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Вы сможете ознакомиться</a:t>
            </a:r>
          </a:p>
          <a:p>
            <a:pPr algn="ctr"/>
            <a:r>
              <a:rPr lang="ru-RU" sz="15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во время тестового периода использования, сразу после регистрации </a:t>
            </a:r>
            <a:r>
              <a:rPr lang="en-US" sz="1500" dirty="0" smtClean="0">
                <a:latin typeface="Tahoma" pitchFamily="34" charset="0"/>
                <a:ea typeface="Tahoma" pitchFamily="34" charset="0"/>
                <a:cs typeface="Tahoma" pitchFamily="34" charset="0"/>
                <a:hlinkClick r:id="rId3"/>
              </a:rPr>
              <a:t>https://otmechalka.com/reg</a:t>
            </a:r>
            <a:r>
              <a:rPr lang="ru-RU" sz="15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pPr algn="ctr"/>
            <a:endParaRPr lang="ru-RU" sz="15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ru-RU" sz="15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Так же мы приглашаем Вас на бесплатную онлайн презентацию системы через </a:t>
            </a:r>
            <a:r>
              <a:rPr lang="en-US" sz="15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Skype</a:t>
            </a:r>
            <a:r>
              <a:rPr lang="ru-RU" sz="15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,</a:t>
            </a:r>
            <a:r>
              <a:rPr lang="en-US" sz="15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15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где Вы сможете оперативно ознакомиться с возможностями Системы и задать интересующие Вас вопросы</a:t>
            </a:r>
          </a:p>
          <a:p>
            <a:pPr algn="ctr"/>
            <a:r>
              <a:rPr lang="en-US" sz="1500" dirty="0" smtClean="0">
                <a:latin typeface="Tahoma" pitchFamily="34" charset="0"/>
                <a:ea typeface="Tahoma" pitchFamily="34" charset="0"/>
                <a:cs typeface="Tahoma" pitchFamily="34" charset="0"/>
                <a:hlinkClick r:id="rId4"/>
              </a:rPr>
              <a:t>https://otmechalka.com/index/page/obuchayucshie-i-oznakomitelnye-prezentacii</a:t>
            </a:r>
            <a:r>
              <a:rPr lang="ru-RU" sz="15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pPr algn="ctr"/>
            <a:endParaRPr lang="ru-RU" sz="15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ru-RU" sz="15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С последними новостями Вы сможете ознакомиться перейдя на страницу Новости</a:t>
            </a:r>
            <a:r>
              <a:rPr lang="en-US" sz="15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: </a:t>
            </a:r>
            <a:r>
              <a:rPr lang="en-US" sz="1500" dirty="0" smtClean="0">
                <a:latin typeface="Tahoma" pitchFamily="34" charset="0"/>
                <a:ea typeface="Tahoma" pitchFamily="34" charset="0"/>
                <a:cs typeface="Tahoma" pitchFamily="34" charset="0"/>
                <a:hlinkClick r:id="rId5"/>
              </a:rPr>
              <a:t>https://otmechalka.com/news</a:t>
            </a:r>
            <a:endParaRPr lang="en-US" sz="15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ru-RU" sz="15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uk-UA" sz="15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Первое о</a:t>
            </a:r>
            <a:r>
              <a:rPr lang="ru-RU" sz="15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бучение Ваших сотрудников работе в Системе проводится бесплатно по Вашему запросу.</a:t>
            </a:r>
          </a:p>
          <a:p>
            <a:pPr algn="ctr"/>
            <a:endParaRPr lang="ru-RU" sz="15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8195" name="Picture 3" descr="E:\projects\sup\Презентация системы Отмечалка ppt\imgs\result\clock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0152" y="4077072"/>
            <a:ext cx="2160240" cy="2160240"/>
          </a:xfrm>
          <a:prstGeom prst="rect">
            <a:avLst/>
          </a:prstGeom>
          <a:ln>
            <a:noFill/>
          </a:ln>
          <a:effectLst>
            <a:outerShdw blurRad="114300" algn="tl" rotWithShape="0">
              <a:srgbClr val="000000">
                <a:alpha val="70000"/>
              </a:srgbClr>
            </a:outerShdw>
          </a:effectLst>
        </p:spPr>
      </p:pic>
      <p:sp>
        <p:nvSpPr>
          <p:cNvPr id="17" name="TextBox 16"/>
          <p:cNvSpPr txBox="1"/>
          <p:nvPr/>
        </p:nvSpPr>
        <p:spPr>
          <a:xfrm flipH="1" flipV="1">
            <a:off x="6472783" y="-1096"/>
            <a:ext cx="2664296" cy="504000"/>
          </a:xfrm>
          <a:prstGeom prst="round1Rect">
            <a:avLst>
              <a:gd name="adj" fmla="val 25567"/>
            </a:avLst>
          </a:prstGeom>
          <a:gradFill flip="none" rotWithShape="1">
            <a:gsLst>
              <a:gs pos="0">
                <a:srgbClr val="B6CBE4"/>
              </a:gs>
              <a:gs pos="50000">
                <a:srgbClr val="DEE7F2"/>
              </a:gs>
              <a:gs pos="100000">
                <a:srgbClr val="E9EFF7"/>
              </a:gs>
            </a:gsLst>
            <a:lin ang="16200000" scaled="1"/>
            <a:tileRect/>
          </a:gradFill>
          <a:ln w="9525">
            <a:solidFill>
              <a:srgbClr val="C5D5E9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endParaRPr lang="ru-RU" sz="3200" dirty="0" smtClean="0">
              <a:solidFill>
                <a:srgbClr val="5181B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646515" y="-39196"/>
            <a:ext cx="241200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3200" dirty="0" smtClean="0">
                <a:solidFill>
                  <a:srgbClr val="4270A8"/>
                </a:solidFill>
                <a:latin typeface="Arial" pitchFamily="34" charset="0"/>
                <a:cs typeface="Arial" pitchFamily="34" charset="0"/>
              </a:rPr>
              <a:t>Отмечалка</a:t>
            </a:r>
          </a:p>
        </p:txBody>
      </p:sp>
      <p:sp>
        <p:nvSpPr>
          <p:cNvPr id="19" name="TextBox 18"/>
          <p:cNvSpPr txBox="1"/>
          <p:nvPr/>
        </p:nvSpPr>
        <p:spPr>
          <a:xfrm flipH="1" flipV="1">
            <a:off x="-1" y="-41484"/>
            <a:ext cx="9137079" cy="584775"/>
          </a:xfrm>
          <a:prstGeom prst="round1Rect">
            <a:avLst>
              <a:gd name="adj" fmla="val 25567"/>
            </a:avLst>
          </a:prstGeom>
          <a:gradFill flip="none" rotWithShape="1">
            <a:gsLst>
              <a:gs pos="0">
                <a:srgbClr val="4270A8">
                  <a:shade val="30000"/>
                  <a:satMod val="115000"/>
                </a:srgbClr>
              </a:gs>
              <a:gs pos="50000">
                <a:srgbClr val="4270A8">
                  <a:shade val="67500"/>
                  <a:satMod val="115000"/>
                </a:srgbClr>
              </a:gs>
              <a:gs pos="100000">
                <a:srgbClr val="4270A8">
                  <a:shade val="100000"/>
                  <a:satMod val="115000"/>
                </a:srgbClr>
              </a:gs>
            </a:gsLst>
            <a:lin ang="16200000" scaled="1"/>
            <a:tileRect/>
          </a:gradFill>
          <a:ln w="9525">
            <a:solidFill>
              <a:srgbClr val="396293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endParaRPr lang="ru-RU" sz="3200" dirty="0" smtClean="0">
              <a:solidFill>
                <a:srgbClr val="5181B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0" y="-24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sp>
        <p:nvSpPr>
          <p:cNvPr id="21" name="TextBox 20"/>
          <p:cNvSpPr txBox="1"/>
          <p:nvPr/>
        </p:nvSpPr>
        <p:spPr>
          <a:xfrm>
            <a:off x="0" y="29327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   Онлайн презентация и новости</a:t>
            </a:r>
            <a:endParaRPr lang="uk-UA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508264" y="50804"/>
            <a:ext cx="1597893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cs typeface="Arial" pitchFamily="34" charset="0"/>
              </a:rPr>
              <a:t>Отмечалка</a:t>
            </a:r>
          </a:p>
        </p:txBody>
      </p:sp>
      <p:pic>
        <p:nvPicPr>
          <p:cNvPr id="23" name="Picture 3" descr="E:\projects\sup\images\logo_finish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25538" y="22034"/>
            <a:ext cx="476672" cy="476672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7283619" y="6550223"/>
            <a:ext cx="18603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2060"/>
                </a:solidFill>
                <a:latin typeface="Garamond" pitchFamily="18" charset="0"/>
              </a:rPr>
              <a:t>www.otmechalka.com</a:t>
            </a:r>
            <a:endParaRPr lang="ru-RU" sz="14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786314" y="4143380"/>
            <a:ext cx="3927380" cy="2286016"/>
          </a:xfrm>
          <a:prstGeom prst="rect">
            <a:avLst/>
          </a:prstGeom>
          <a:gradFill flip="none" rotWithShape="1">
            <a:gsLst>
              <a:gs pos="0">
                <a:srgbClr val="E8EEF8"/>
              </a:gs>
              <a:gs pos="100000">
                <a:srgbClr val="D0DDEC"/>
              </a:gs>
            </a:gsLst>
            <a:lin ang="5400000" scaled="1"/>
            <a:tileRect/>
          </a:gradFill>
          <a:ln w="12700">
            <a:solidFill>
              <a:srgbClr val="7399C7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Сервис Отмечалка разрабатывается опытными специалистами в области создания интернет-проектов.</a:t>
            </a:r>
          </a:p>
          <a:p>
            <a:endParaRPr lang="ru-RU" sz="1400" dirty="0" smtClean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ru-RU" sz="140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Защита и сохранность Ваших данных для нас является задачей №1.</a:t>
            </a:r>
            <a:endParaRPr lang="en-US" sz="1400" dirty="0" smtClean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endParaRPr lang="en-US" sz="1400" dirty="0" smtClean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ru-RU" sz="140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Защищенное соединение </a:t>
            </a:r>
            <a:r>
              <a:rPr lang="en-US" sz="1400" b="1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https</a:t>
            </a:r>
            <a:r>
              <a:rPr lang="en-US" sz="140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гарантирует шифрование данных и невозможность доступа злоумышленниками.</a:t>
            </a:r>
            <a:endParaRPr lang="uk-UA" sz="1400" dirty="0" smtClean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83619" y="6550223"/>
            <a:ext cx="18603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2060"/>
                </a:solidFill>
                <a:latin typeface="Garamond" pitchFamily="18" charset="0"/>
              </a:rPr>
              <a:t>www.otmechalka.com</a:t>
            </a:r>
            <a:endParaRPr lang="ru-RU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8715372" y="6143644"/>
            <a:ext cx="42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4</a:t>
            </a:r>
            <a:endParaRPr lang="uk-UA" dirty="0"/>
          </a:p>
        </p:txBody>
      </p:sp>
      <p:sp>
        <p:nvSpPr>
          <p:cNvPr id="7" name="TextBox 6"/>
          <p:cNvSpPr txBox="1"/>
          <p:nvPr/>
        </p:nvSpPr>
        <p:spPr>
          <a:xfrm>
            <a:off x="323528" y="4149080"/>
            <a:ext cx="4286248" cy="2416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ru-RU" sz="15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Надежная защита данных:</a:t>
            </a:r>
          </a:p>
          <a:p>
            <a:pPr>
              <a:spcBef>
                <a:spcPts val="100"/>
              </a:spcBef>
              <a:spcAft>
                <a:spcPts val="100"/>
              </a:spcAft>
              <a:buFont typeface="Wingdings" pitchFamily="2" charset="2"/>
              <a:buChar char="ü"/>
            </a:pPr>
            <a:r>
              <a:rPr lang="en-US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хранение данных в надежных дата                                центрах, расположенных в Нидерландах и  Германии,</a:t>
            </a:r>
            <a:endParaRPr lang="en-US" sz="14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spcBef>
                <a:spcPts val="100"/>
              </a:spcBef>
              <a:spcAft>
                <a:spcPts val="100"/>
              </a:spcAft>
              <a:buFont typeface="Wingdings" pitchFamily="2" charset="2"/>
              <a:buChar char="ü"/>
            </a:pPr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доступ к Системе имеют только сотрудники </a:t>
            </a:r>
            <a:endParaRPr lang="en-US" sz="14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с индивидуальными логинами и паролями,</a:t>
            </a:r>
          </a:p>
          <a:p>
            <a:pPr>
              <a:spcBef>
                <a:spcPts val="100"/>
              </a:spcBef>
              <a:spcAft>
                <a:spcPts val="100"/>
              </a:spcAft>
              <a:buFont typeface="Wingdings" pitchFamily="2" charset="2"/>
              <a:buChar char="ü"/>
            </a:pPr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ежедневное резервное копирование </a:t>
            </a:r>
            <a:r>
              <a:rPr lang="en-US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</a:t>
            </a:r>
          </a:p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данных,</a:t>
            </a:r>
          </a:p>
          <a:p>
            <a:pPr>
              <a:spcBef>
                <a:spcPts val="100"/>
              </a:spcBef>
              <a:spcAft>
                <a:spcPts val="100"/>
              </a:spcAft>
              <a:buFont typeface="Wingdings" pitchFamily="2" charset="2"/>
              <a:buChar char="ü"/>
            </a:pPr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конфиденциальность информации за счет использования защищенного соединения </a:t>
            </a:r>
            <a:r>
              <a:rPr lang="en-US" sz="1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https</a:t>
            </a:r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 flipH="1" flipV="1">
            <a:off x="-1" y="-41484"/>
            <a:ext cx="9137079" cy="584775"/>
          </a:xfrm>
          <a:prstGeom prst="round1Rect">
            <a:avLst>
              <a:gd name="adj" fmla="val 25567"/>
            </a:avLst>
          </a:prstGeom>
          <a:gradFill flip="none" rotWithShape="1">
            <a:gsLst>
              <a:gs pos="0">
                <a:srgbClr val="4270A8">
                  <a:shade val="30000"/>
                  <a:satMod val="115000"/>
                </a:srgbClr>
              </a:gs>
              <a:gs pos="50000">
                <a:srgbClr val="4270A8">
                  <a:shade val="67500"/>
                  <a:satMod val="115000"/>
                </a:srgbClr>
              </a:gs>
              <a:gs pos="100000">
                <a:srgbClr val="3A6FB0"/>
              </a:gs>
            </a:gsLst>
            <a:lin ang="16200000" scaled="1"/>
            <a:tileRect/>
          </a:gradFill>
          <a:ln w="9525">
            <a:solidFill>
              <a:srgbClr val="396293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endParaRPr lang="ru-RU" sz="3200" dirty="0" smtClean="0">
              <a:solidFill>
                <a:srgbClr val="5181B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-24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29327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   Надежность</a:t>
            </a:r>
            <a:endParaRPr lang="uk-UA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508264" y="50804"/>
            <a:ext cx="1597893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cs typeface="Arial" pitchFamily="34" charset="0"/>
              </a:rPr>
              <a:t>Отмечалка</a:t>
            </a:r>
          </a:p>
        </p:txBody>
      </p:sp>
      <p:pic>
        <p:nvPicPr>
          <p:cNvPr id="16" name="Picture 3" descr="E:\projects\sup\images\logo_finish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25538" y="22034"/>
            <a:ext cx="476672" cy="476672"/>
          </a:xfrm>
          <a:prstGeom prst="rect">
            <a:avLst/>
          </a:prstGeom>
          <a:noFill/>
        </p:spPr>
      </p:pic>
      <p:pic>
        <p:nvPicPr>
          <p:cNvPr id="2" name="Picture 2" descr="C:\Users\otm\Desktop\map-security-presentation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785794"/>
            <a:ext cx="8162948" cy="31886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572528" y="6143644"/>
            <a:ext cx="42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40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57422" y="1026930"/>
            <a:ext cx="6000792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Тестовый период</a:t>
            </a:r>
          </a:p>
          <a:p>
            <a:endParaRPr lang="ru-RU" sz="15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ru-RU" sz="15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Тестовый (бесплатный) период пользования системой – 1 месяц. </a:t>
            </a:r>
          </a:p>
          <a:p>
            <a:r>
              <a:rPr lang="ru-RU" sz="15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Предоставляется организациям при регистрации в Системе </a:t>
            </a:r>
            <a:r>
              <a:rPr lang="en-US" sz="1500" dirty="0" smtClean="0">
                <a:latin typeface="Tahoma" pitchFamily="34" charset="0"/>
                <a:ea typeface="Tahoma" pitchFamily="34" charset="0"/>
                <a:cs typeface="Tahoma" pitchFamily="34" charset="0"/>
                <a:hlinkClick r:id="rId2"/>
              </a:rPr>
              <a:t>https://otmechalka.com/reg</a:t>
            </a:r>
            <a:r>
              <a:rPr lang="ru-RU" sz="15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</a:p>
          <a:p>
            <a:endParaRPr lang="ru-RU" sz="15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ru-RU" sz="15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Дата начала тестового периода начинается с момента регистрации.</a:t>
            </a:r>
          </a:p>
          <a:p>
            <a:endParaRPr lang="ru-RU" sz="15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ru-RU" sz="15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</a:t>
            </a:r>
          </a:p>
          <a:p>
            <a:r>
              <a:rPr lang="ru-RU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Тарифы и оплата</a:t>
            </a:r>
            <a:endParaRPr lang="ru-RU" sz="1600" b="1" strike="sngStrike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endParaRPr lang="ru-RU" sz="15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ru-RU" sz="15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Смена тарифа возможна в любой момент организацией самостоятельно.</a:t>
            </a:r>
          </a:p>
          <a:p>
            <a:endParaRPr lang="ru-RU" sz="15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ru-RU" sz="15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Оплата за систему состоит из двух частей: оплата по тарифу, оплата за использование дополнительных модулей.</a:t>
            </a:r>
          </a:p>
          <a:p>
            <a:endParaRPr lang="ru-RU" sz="15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ru-RU" sz="15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За информацией по тарифам обращайтесь в наш отдел продаж</a:t>
            </a:r>
            <a:endParaRPr lang="en-US" sz="15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endParaRPr lang="en-US" sz="15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en-US" sz="15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E-mail: </a:t>
            </a:r>
            <a:r>
              <a:rPr lang="en-US" sz="1500" dirty="0" smtClean="0">
                <a:latin typeface="Tahoma" pitchFamily="34" charset="0"/>
                <a:ea typeface="Tahoma" pitchFamily="34" charset="0"/>
                <a:cs typeface="Tahoma" pitchFamily="34" charset="0"/>
                <a:hlinkClick r:id="rId3"/>
              </a:rPr>
              <a:t>promo@otmechalka.com</a:t>
            </a:r>
            <a:endParaRPr lang="ru-RU" sz="1500" dirty="0" smtClean="0">
              <a:latin typeface="Tahoma" pitchFamily="34" charset="0"/>
              <a:ea typeface="Tahoma" pitchFamily="34" charset="0"/>
              <a:cs typeface="Tahoma" pitchFamily="34" charset="0"/>
              <a:hlinkClick r:id="rId3"/>
            </a:endParaRPr>
          </a:p>
          <a:p>
            <a:r>
              <a:rPr lang="en-US" sz="15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Skype: </a:t>
            </a:r>
            <a:r>
              <a:rPr lang="en-US" sz="15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otmechalka.promo</a:t>
            </a:r>
            <a:endParaRPr lang="ru-RU" sz="15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3564" y="1412775"/>
            <a:ext cx="1386668" cy="1377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8" name="Picture 2" descr="E:\projects\sup\Презентация системы Отмечалка ppt\imgs\result\payments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3993094"/>
            <a:ext cx="1584971" cy="936104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 flipH="1" flipV="1">
            <a:off x="6472783" y="-1096"/>
            <a:ext cx="2664296" cy="504000"/>
          </a:xfrm>
          <a:prstGeom prst="round1Rect">
            <a:avLst>
              <a:gd name="adj" fmla="val 25567"/>
            </a:avLst>
          </a:prstGeom>
          <a:gradFill flip="none" rotWithShape="1">
            <a:gsLst>
              <a:gs pos="0">
                <a:srgbClr val="B6CBE4"/>
              </a:gs>
              <a:gs pos="50000">
                <a:srgbClr val="DEE7F2"/>
              </a:gs>
              <a:gs pos="100000">
                <a:srgbClr val="E9EFF7"/>
              </a:gs>
            </a:gsLst>
            <a:lin ang="16200000" scaled="1"/>
            <a:tileRect/>
          </a:gradFill>
          <a:ln w="9525">
            <a:solidFill>
              <a:srgbClr val="C5D5E9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endParaRPr lang="ru-RU" sz="3200" dirty="0" smtClean="0">
              <a:solidFill>
                <a:srgbClr val="5181B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46515" y="-39196"/>
            <a:ext cx="241200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3200" dirty="0" smtClean="0">
                <a:solidFill>
                  <a:srgbClr val="4270A8"/>
                </a:solidFill>
                <a:latin typeface="Arial" pitchFamily="34" charset="0"/>
                <a:cs typeface="Arial" pitchFamily="34" charset="0"/>
              </a:rPr>
              <a:t>Отмечалка</a:t>
            </a:r>
          </a:p>
        </p:txBody>
      </p:sp>
      <p:sp>
        <p:nvSpPr>
          <p:cNvPr id="13" name="TextBox 12"/>
          <p:cNvSpPr txBox="1"/>
          <p:nvPr/>
        </p:nvSpPr>
        <p:spPr>
          <a:xfrm flipH="1" flipV="1">
            <a:off x="-1" y="-41484"/>
            <a:ext cx="9137079" cy="584775"/>
          </a:xfrm>
          <a:prstGeom prst="round1Rect">
            <a:avLst>
              <a:gd name="adj" fmla="val 25567"/>
            </a:avLst>
          </a:prstGeom>
          <a:gradFill flip="none" rotWithShape="1">
            <a:gsLst>
              <a:gs pos="0">
                <a:srgbClr val="4270A8">
                  <a:shade val="30000"/>
                  <a:satMod val="115000"/>
                </a:srgbClr>
              </a:gs>
              <a:gs pos="50000">
                <a:srgbClr val="4270A8">
                  <a:shade val="67500"/>
                  <a:satMod val="115000"/>
                </a:srgbClr>
              </a:gs>
              <a:gs pos="100000">
                <a:srgbClr val="4270A8">
                  <a:shade val="100000"/>
                  <a:satMod val="115000"/>
                </a:srgbClr>
              </a:gs>
            </a:gsLst>
            <a:lin ang="16200000" scaled="1"/>
            <a:tileRect/>
          </a:gradFill>
          <a:ln w="9525">
            <a:solidFill>
              <a:srgbClr val="396293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endParaRPr lang="ru-RU" sz="3200" dirty="0" smtClean="0">
              <a:solidFill>
                <a:srgbClr val="5181B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-24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29327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    Правила оплаты</a:t>
            </a:r>
            <a:endParaRPr lang="uk-UA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508264" y="50804"/>
            <a:ext cx="1597893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cs typeface="Arial" pitchFamily="34" charset="0"/>
              </a:rPr>
              <a:t>Отмечалка</a:t>
            </a:r>
          </a:p>
        </p:txBody>
      </p:sp>
      <p:pic>
        <p:nvPicPr>
          <p:cNvPr id="17" name="Picture 3" descr="E:\projects\sup\images\logo_finish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25538" y="22034"/>
            <a:ext cx="476672" cy="476672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7283619" y="6550223"/>
            <a:ext cx="18603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2060"/>
                </a:solidFill>
                <a:latin typeface="Garamond" pitchFamily="18" charset="0"/>
              </a:rPr>
              <a:t>www.otmechalka.com</a:t>
            </a:r>
            <a:endParaRPr lang="ru-RU" sz="1400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572528" y="6143644"/>
            <a:ext cx="42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41</a:t>
            </a:r>
            <a:endParaRPr lang="uk-UA" dirty="0"/>
          </a:p>
        </p:txBody>
      </p:sp>
      <p:sp>
        <p:nvSpPr>
          <p:cNvPr id="7" name="TextBox 6"/>
          <p:cNvSpPr txBox="1"/>
          <p:nvPr/>
        </p:nvSpPr>
        <p:spPr>
          <a:xfrm>
            <a:off x="2571736" y="714356"/>
            <a:ext cx="63722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Любая организация может получить скидку на </a:t>
            </a:r>
            <a:r>
              <a:rPr lang="ru-RU" sz="14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абонплату</a:t>
            </a:r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:</a:t>
            </a:r>
            <a:endParaRPr lang="uk-UA" sz="14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 </a:t>
            </a:r>
            <a:endParaRPr lang="uk-UA" sz="14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ru-RU" sz="1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- 3%</a:t>
            </a:r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 – за размещение на своем сайте баннера системы Отмечалка.</a:t>
            </a:r>
          </a:p>
          <a:p>
            <a:pPr>
              <a:buFontTx/>
              <a:buChar char="-"/>
            </a:pPr>
            <a:r>
              <a:rPr lang="ru-RU" sz="1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5%</a:t>
            </a:r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 – при внесении абонплаты сразу за 3 месяца.</a:t>
            </a:r>
          </a:p>
          <a:p>
            <a:pPr>
              <a:buFontTx/>
              <a:buChar char="-"/>
            </a:pPr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1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10%</a:t>
            </a:r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- при внесении </a:t>
            </a:r>
            <a:r>
              <a:rPr lang="ru-RU" sz="14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абонплаты</a:t>
            </a:r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сразу за 6 месяцев.</a:t>
            </a:r>
          </a:p>
          <a:p>
            <a:pPr>
              <a:buFontTx/>
              <a:buChar char="-"/>
            </a:pPr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1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25%</a:t>
            </a:r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- при внесении </a:t>
            </a:r>
            <a:r>
              <a:rPr lang="ru-RU" sz="14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абонплаты</a:t>
            </a:r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сразу за 12 месяцев</a:t>
            </a:r>
          </a:p>
          <a:p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- n%  – региональная скидка. За информацией о региональной скидке для Вашего города обращайтесь в поддержку.</a:t>
            </a:r>
          </a:p>
          <a:p>
            <a:r>
              <a:rPr lang="ru-RU" sz="1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- 10%</a:t>
            </a:r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 по акции </a:t>
            </a:r>
            <a:r>
              <a:rPr lang="ru-RU" sz="1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«Приведи друга»*</a:t>
            </a:r>
          </a:p>
          <a:p>
            <a:r>
              <a:rPr lang="ru-RU" sz="1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- 10% </a:t>
            </a:r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скидка</a:t>
            </a:r>
            <a:r>
              <a:rPr lang="ru-RU" sz="1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 за переход на Отмечалку с другой системы автоматизации учета**</a:t>
            </a:r>
            <a:endParaRPr lang="uk-UA" sz="1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8596" y="763769"/>
            <a:ext cx="10230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Скидки</a:t>
            </a:r>
            <a:endParaRPr lang="uk-UA" sz="16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0242" name="Picture 2" descr="E:\projects\sup\Презентация системы Отмечалка ppt\imgs\result\skidk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412776"/>
            <a:ext cx="1944216" cy="1157625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 flipH="1" flipV="1">
            <a:off x="6472783" y="-1096"/>
            <a:ext cx="2664296" cy="504000"/>
          </a:xfrm>
          <a:prstGeom prst="round1Rect">
            <a:avLst>
              <a:gd name="adj" fmla="val 25567"/>
            </a:avLst>
          </a:prstGeom>
          <a:gradFill flip="none" rotWithShape="1">
            <a:gsLst>
              <a:gs pos="0">
                <a:srgbClr val="B6CBE4"/>
              </a:gs>
              <a:gs pos="50000">
                <a:srgbClr val="DEE7F2"/>
              </a:gs>
              <a:gs pos="100000">
                <a:srgbClr val="E9EFF7"/>
              </a:gs>
            </a:gsLst>
            <a:lin ang="16200000" scaled="1"/>
            <a:tileRect/>
          </a:gradFill>
          <a:ln w="9525">
            <a:solidFill>
              <a:srgbClr val="C5D5E9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endParaRPr lang="ru-RU" sz="3200" dirty="0" smtClean="0">
              <a:solidFill>
                <a:srgbClr val="5181B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646515" y="-39196"/>
            <a:ext cx="241200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3200" dirty="0" smtClean="0">
                <a:solidFill>
                  <a:srgbClr val="4270A8"/>
                </a:solidFill>
                <a:latin typeface="Arial" pitchFamily="34" charset="0"/>
                <a:cs typeface="Arial" pitchFamily="34" charset="0"/>
              </a:rPr>
              <a:t>Отмечалка</a:t>
            </a:r>
          </a:p>
        </p:txBody>
      </p:sp>
      <p:sp>
        <p:nvSpPr>
          <p:cNvPr id="21" name="TextBox 20"/>
          <p:cNvSpPr txBox="1"/>
          <p:nvPr/>
        </p:nvSpPr>
        <p:spPr>
          <a:xfrm flipH="1" flipV="1">
            <a:off x="-1" y="-41484"/>
            <a:ext cx="9137079" cy="584775"/>
          </a:xfrm>
          <a:prstGeom prst="round1Rect">
            <a:avLst>
              <a:gd name="adj" fmla="val 25567"/>
            </a:avLst>
          </a:prstGeom>
          <a:gradFill flip="none" rotWithShape="1">
            <a:gsLst>
              <a:gs pos="0">
                <a:srgbClr val="4270A8">
                  <a:shade val="30000"/>
                  <a:satMod val="115000"/>
                </a:srgbClr>
              </a:gs>
              <a:gs pos="50000">
                <a:srgbClr val="4270A8">
                  <a:shade val="67500"/>
                  <a:satMod val="115000"/>
                </a:srgbClr>
              </a:gs>
              <a:gs pos="100000">
                <a:srgbClr val="4270A8">
                  <a:shade val="100000"/>
                  <a:satMod val="115000"/>
                </a:srgbClr>
              </a:gs>
            </a:gsLst>
            <a:lin ang="16200000" scaled="1"/>
            <a:tileRect/>
          </a:gradFill>
          <a:ln w="9525">
            <a:solidFill>
              <a:srgbClr val="396293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endParaRPr lang="ru-RU" sz="3200" dirty="0" smtClean="0">
              <a:solidFill>
                <a:srgbClr val="5181B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0" y="-24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sp>
        <p:nvSpPr>
          <p:cNvPr id="23" name="TextBox 22"/>
          <p:cNvSpPr txBox="1"/>
          <p:nvPr/>
        </p:nvSpPr>
        <p:spPr>
          <a:xfrm>
            <a:off x="0" y="29327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    Скидки по тарифам, платные модули</a:t>
            </a:r>
            <a:endParaRPr lang="uk-UA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508264" y="50804"/>
            <a:ext cx="1597893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cs typeface="Arial" pitchFamily="34" charset="0"/>
              </a:rPr>
              <a:t>Отмечалка</a:t>
            </a:r>
          </a:p>
        </p:txBody>
      </p:sp>
      <p:pic>
        <p:nvPicPr>
          <p:cNvPr id="25" name="Picture 3" descr="E:\projects\sup\images\logo_finish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25538" y="22034"/>
            <a:ext cx="476672" cy="476672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7283619" y="6550223"/>
            <a:ext cx="18603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2060"/>
                </a:solidFill>
                <a:latin typeface="Garamond" pitchFamily="18" charset="0"/>
              </a:rPr>
              <a:t>www.otmechalka.com</a:t>
            </a:r>
            <a:endParaRPr lang="ru-RU" sz="1400" dirty="0"/>
          </a:p>
        </p:txBody>
      </p:sp>
      <p:sp>
        <p:nvSpPr>
          <p:cNvPr id="27" name="Rectangle 26"/>
          <p:cNvSpPr/>
          <p:nvPr/>
        </p:nvSpPr>
        <p:spPr>
          <a:xfrm>
            <a:off x="428596" y="3214686"/>
            <a:ext cx="8072526" cy="35394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* Акция «Приведи друга»</a:t>
            </a:r>
          </a:p>
          <a:p>
            <a:endParaRPr lang="ru-RU" sz="140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ru-RU" sz="1400" b="1" i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Условия скидки:</a:t>
            </a:r>
            <a:endParaRPr lang="ru-RU" sz="14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компания, которую привели, получает </a:t>
            </a:r>
            <a:r>
              <a:rPr lang="ru-RU" sz="1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скидку 10%</a:t>
            </a:r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 на ежемесячную оплату пользования сервисом Отмечалка </a:t>
            </a:r>
            <a:r>
              <a:rPr lang="ru-RU" sz="1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в течение 6-ти месяцев</a:t>
            </a:r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после перехода на платный тариф.</a:t>
            </a:r>
          </a:p>
          <a:p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организация, которая привела новую компанию, получает </a:t>
            </a:r>
            <a:r>
              <a:rPr lang="ru-RU" sz="1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бонус в размере 10%</a:t>
            </a:r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 от оплат приведенной компании-друга </a:t>
            </a:r>
            <a:r>
              <a:rPr lang="ru-RU" sz="1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в течение 6-ти месяцев</a:t>
            </a:r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endParaRPr lang="ru-RU" sz="140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ru-RU" sz="1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** Скидка за переход на Отмечалку с другой системы автоматизации и учета</a:t>
            </a:r>
          </a:p>
          <a:p>
            <a:endParaRPr lang="ru-RU" sz="140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ru-RU" sz="1400" b="1" i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Условия скидки:</a:t>
            </a:r>
            <a:endParaRPr lang="ru-RU" sz="14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Скидка предоставляется только при переходе с другой программы автоматизации. В них не входят “учет на листочке”, ведение учета в таблицах Excel, Google-календаре и любых бесплатных программах CRM.</a:t>
            </a:r>
          </a:p>
          <a:p>
            <a:r>
              <a:rPr lang="ru-RU" sz="1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Скидка в размере 10%</a:t>
            </a:r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 предоставляется </a:t>
            </a:r>
            <a:r>
              <a:rPr lang="ru-RU" sz="1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на 1 месяц</a:t>
            </a:r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 при оплате первого месяца работы в системе Отмечалка после тестового периода.</a:t>
            </a:r>
            <a:endParaRPr lang="ru-RU" sz="14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572528" y="6143644"/>
            <a:ext cx="42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42</a:t>
            </a:r>
            <a:endParaRPr lang="uk-UA" dirty="0"/>
          </a:p>
        </p:txBody>
      </p:sp>
      <p:sp>
        <p:nvSpPr>
          <p:cNvPr id="10" name="TextBox 9"/>
          <p:cNvSpPr txBox="1"/>
          <p:nvPr/>
        </p:nvSpPr>
        <p:spPr>
          <a:xfrm>
            <a:off x="1000100" y="714356"/>
            <a:ext cx="3286148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Сканер клубных карт</a:t>
            </a:r>
          </a:p>
          <a:p>
            <a:endParaRPr lang="ru-RU" sz="15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ru-RU" sz="15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(в стоимость не входит покупка сканера, изготовление дизайна и печать карточек)</a:t>
            </a:r>
            <a:endParaRPr lang="uk-UA" sz="15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643570" y="785794"/>
            <a:ext cx="307810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Модуль смс рассылок</a:t>
            </a:r>
          </a:p>
          <a:p>
            <a:endParaRPr lang="ru-RU" sz="15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ru-RU" sz="15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(в стоимость не входит оплата за отправленные СМС)</a:t>
            </a:r>
            <a:endParaRPr lang="uk-UA" sz="15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0244" name="Picture 4" descr="E:\projects\sup\Презентация системы Отмечалка ppt\imgs\result\scan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857232"/>
            <a:ext cx="566587" cy="792088"/>
          </a:xfrm>
          <a:prstGeom prst="rect">
            <a:avLst/>
          </a:prstGeom>
          <a:noFill/>
        </p:spPr>
      </p:pic>
      <p:pic>
        <p:nvPicPr>
          <p:cNvPr id="10245" name="Picture 5" descr="E:\projects\sup\Презентация системы Отмечалка ppt\imgs\result\sm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000108"/>
            <a:ext cx="648072" cy="648072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 flipH="1" flipV="1">
            <a:off x="6472783" y="-1096"/>
            <a:ext cx="2664296" cy="504000"/>
          </a:xfrm>
          <a:prstGeom prst="round1Rect">
            <a:avLst>
              <a:gd name="adj" fmla="val 25567"/>
            </a:avLst>
          </a:prstGeom>
          <a:gradFill flip="none" rotWithShape="1">
            <a:gsLst>
              <a:gs pos="0">
                <a:srgbClr val="B6CBE4"/>
              </a:gs>
              <a:gs pos="50000">
                <a:srgbClr val="DEE7F2"/>
              </a:gs>
              <a:gs pos="100000">
                <a:srgbClr val="E9EFF7"/>
              </a:gs>
            </a:gsLst>
            <a:lin ang="16200000" scaled="1"/>
            <a:tileRect/>
          </a:gradFill>
          <a:ln w="9525">
            <a:solidFill>
              <a:srgbClr val="C5D5E9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endParaRPr lang="ru-RU" sz="3200" dirty="0" smtClean="0">
              <a:solidFill>
                <a:srgbClr val="5181B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646515" y="-39196"/>
            <a:ext cx="241200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3200" dirty="0" smtClean="0">
                <a:solidFill>
                  <a:srgbClr val="4270A8"/>
                </a:solidFill>
                <a:latin typeface="Arial" pitchFamily="34" charset="0"/>
                <a:cs typeface="Arial" pitchFamily="34" charset="0"/>
              </a:rPr>
              <a:t>Отмечалка</a:t>
            </a:r>
          </a:p>
        </p:txBody>
      </p:sp>
      <p:sp>
        <p:nvSpPr>
          <p:cNvPr id="21" name="TextBox 20"/>
          <p:cNvSpPr txBox="1"/>
          <p:nvPr/>
        </p:nvSpPr>
        <p:spPr>
          <a:xfrm flipH="1" flipV="1">
            <a:off x="-1" y="-41484"/>
            <a:ext cx="9137079" cy="584775"/>
          </a:xfrm>
          <a:prstGeom prst="round1Rect">
            <a:avLst>
              <a:gd name="adj" fmla="val 25567"/>
            </a:avLst>
          </a:prstGeom>
          <a:gradFill flip="none" rotWithShape="1">
            <a:gsLst>
              <a:gs pos="0">
                <a:srgbClr val="4270A8">
                  <a:shade val="30000"/>
                  <a:satMod val="115000"/>
                </a:srgbClr>
              </a:gs>
              <a:gs pos="50000">
                <a:srgbClr val="4270A8">
                  <a:shade val="67500"/>
                  <a:satMod val="115000"/>
                </a:srgbClr>
              </a:gs>
              <a:gs pos="100000">
                <a:srgbClr val="4270A8">
                  <a:shade val="100000"/>
                  <a:satMod val="115000"/>
                </a:srgbClr>
              </a:gs>
            </a:gsLst>
            <a:lin ang="16200000" scaled="1"/>
            <a:tileRect/>
          </a:gradFill>
          <a:ln w="9525">
            <a:solidFill>
              <a:srgbClr val="396293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endParaRPr lang="ru-RU" sz="3200" dirty="0" smtClean="0">
              <a:solidFill>
                <a:srgbClr val="5181B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0" y="-24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sp>
        <p:nvSpPr>
          <p:cNvPr id="23" name="TextBox 22"/>
          <p:cNvSpPr txBox="1"/>
          <p:nvPr/>
        </p:nvSpPr>
        <p:spPr>
          <a:xfrm>
            <a:off x="0" y="29327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    Платные модули</a:t>
            </a:r>
            <a:endParaRPr lang="uk-UA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508264" y="50804"/>
            <a:ext cx="1597893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cs typeface="Arial" pitchFamily="34" charset="0"/>
              </a:rPr>
              <a:t>Отмечалка</a:t>
            </a:r>
          </a:p>
        </p:txBody>
      </p:sp>
      <p:pic>
        <p:nvPicPr>
          <p:cNvPr id="25" name="Picture 3" descr="E:\projects\sup\images\logo_finish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25538" y="22034"/>
            <a:ext cx="476672" cy="476672"/>
          </a:xfrm>
          <a:prstGeom prst="rect">
            <a:avLst/>
          </a:prstGeom>
          <a:noFill/>
        </p:spPr>
      </p:pic>
      <p:sp>
        <p:nvSpPr>
          <p:cNvPr id="26" name="Rectangle 25"/>
          <p:cNvSpPr/>
          <p:nvPr/>
        </p:nvSpPr>
        <p:spPr>
          <a:xfrm>
            <a:off x="2285984" y="6000768"/>
            <a:ext cx="5031440" cy="642942"/>
          </a:xfrm>
          <a:prstGeom prst="rect">
            <a:avLst/>
          </a:prstGeom>
          <a:gradFill flip="none" rotWithShape="1">
            <a:gsLst>
              <a:gs pos="0">
                <a:srgbClr val="E8EEF8"/>
              </a:gs>
              <a:gs pos="100000">
                <a:srgbClr val="D0DDEC"/>
              </a:gs>
            </a:gsLst>
            <a:lin ang="5400000" scaled="1"/>
            <a:tileRect/>
          </a:gradFill>
          <a:ln w="12700">
            <a:solidFill>
              <a:srgbClr val="7399C7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Все скидки также распространяются и на модули.</a:t>
            </a:r>
            <a:endParaRPr lang="en-US" sz="1500" dirty="0" smtClean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ru-RU" sz="150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Стоимость модулей не зависит от выбранного тарифа.</a:t>
            </a:r>
            <a:endParaRPr lang="uk-UA" sz="1500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283619" y="6550223"/>
            <a:ext cx="18603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2060"/>
                </a:solidFill>
                <a:latin typeface="Garamond" pitchFamily="18" charset="0"/>
              </a:rPr>
              <a:t>www.otmechalka.com</a:t>
            </a:r>
            <a:endParaRPr lang="ru-RU" sz="1400" dirty="0"/>
          </a:p>
        </p:txBody>
      </p:sp>
      <p:sp>
        <p:nvSpPr>
          <p:cNvPr id="27" name="TextBox 26"/>
          <p:cNvSpPr txBox="1"/>
          <p:nvPr/>
        </p:nvSpPr>
        <p:spPr>
          <a:xfrm>
            <a:off x="571472" y="2214555"/>
            <a:ext cx="3286148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Преимущества работы со сканером клубных карт</a:t>
            </a:r>
          </a:p>
          <a:p>
            <a:endParaRPr lang="ru-RU" sz="150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uk-UA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облегчение и ускорение работы администратора по работе с </a:t>
            </a:r>
            <a:r>
              <a:rPr lang="uk-UA" sz="16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клиентами</a:t>
            </a:r>
            <a:endParaRPr lang="uk-UA" sz="16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buFont typeface="Wingdings" pitchFamily="2" charset="2"/>
              <a:buChar char="ü"/>
            </a:pPr>
            <a:endParaRPr lang="uk-UA" sz="16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uk-UA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простота внедрения (подключение через </a:t>
            </a:r>
            <a:r>
              <a:rPr lang="en-US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USB-</a:t>
            </a:r>
            <a:r>
              <a:rPr lang="ru-RU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порт)</a:t>
            </a:r>
          </a:p>
          <a:p>
            <a:pPr>
              <a:buFont typeface="Wingdings" pitchFamily="2" charset="2"/>
              <a:buChar char="ü"/>
            </a:pPr>
            <a:endParaRPr lang="ru-RU" sz="16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невысокая стоимость </a:t>
            </a:r>
          </a:p>
          <a:p>
            <a:pPr>
              <a:buFont typeface="Wingdings" pitchFamily="2" charset="2"/>
              <a:buChar char="ü"/>
            </a:pPr>
            <a:endParaRPr lang="ru-RU" sz="16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карта посетителя – это носитель информации, а так же реклама организации.</a:t>
            </a:r>
            <a:endParaRPr lang="uk-UA" sz="16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endParaRPr lang="ru-RU" sz="150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endParaRPr lang="ru-RU" sz="15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ru-RU" sz="15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uk-UA" sz="15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143504" y="2214554"/>
            <a:ext cx="3286148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Преимущества использования смс рассылки</a:t>
            </a:r>
          </a:p>
          <a:p>
            <a:endParaRPr lang="ru-RU" sz="150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возможность проведения маркетинговых кампаний </a:t>
            </a:r>
          </a:p>
          <a:p>
            <a:pPr>
              <a:buFont typeface="Wingdings" pitchFamily="2" charset="2"/>
              <a:buChar char="ü"/>
            </a:pPr>
            <a:endParaRPr lang="ru-RU" sz="16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рассылки важной информации посетителям организации</a:t>
            </a:r>
          </a:p>
          <a:p>
            <a:pPr>
              <a:buFont typeface="Wingdings" pitchFamily="2" charset="2"/>
              <a:buChar char="ü"/>
            </a:pPr>
            <a:endParaRPr lang="ru-RU" sz="16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повышение лояльности клиента путем рассылки поздравлений с различными праздниками</a:t>
            </a:r>
            <a:endParaRPr lang="uk-UA" sz="16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endParaRPr lang="ru-RU" sz="150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endParaRPr lang="ru-RU" sz="15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ru-RU" sz="15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uk-UA" sz="15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572528" y="6143644"/>
            <a:ext cx="42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43</a:t>
            </a:r>
            <a:endParaRPr lang="uk-UA" dirty="0"/>
          </a:p>
        </p:txBody>
      </p:sp>
      <p:sp>
        <p:nvSpPr>
          <p:cNvPr id="13" name="Rectangle 15"/>
          <p:cNvSpPr>
            <a:spLocks noChangeArrowheads="1"/>
          </p:cNvSpPr>
          <p:nvPr/>
        </p:nvSpPr>
        <p:spPr bwMode="auto">
          <a:xfrm>
            <a:off x="500034" y="642918"/>
            <a:ext cx="8215370" cy="92869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ru-RU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На сайте представлены обучающие материалы, которые облегчат и ускорят освоение сервиса:</a:t>
            </a:r>
            <a:r>
              <a:rPr lang="ru-RU" sz="2400" b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ru-RU" sz="2400" b="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1428728" y="1500174"/>
            <a:ext cx="7215238" cy="535782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105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FAQ – </a:t>
            </a:r>
            <a:r>
              <a:rPr lang="ru-RU" sz="105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часто задаваемые вопросы</a:t>
            </a:r>
          </a:p>
          <a:p>
            <a:pPr marL="342900" indent="-342900">
              <a:spcBef>
                <a:spcPct val="20000"/>
              </a:spcBef>
            </a:pPr>
            <a:r>
              <a:rPr lang="en-US" sz="1000" b="1" dirty="0" smtClean="0">
                <a:latin typeface="Tahoma" pitchFamily="34" charset="0"/>
                <a:ea typeface="Tahoma" pitchFamily="34" charset="0"/>
                <a:cs typeface="Tahoma" pitchFamily="34" charset="0"/>
                <a:hlinkClick r:id="rId2"/>
              </a:rPr>
              <a:t>https://otmechalka.com/index/page/faq-ru</a:t>
            </a:r>
            <a:endParaRPr lang="ru-RU" sz="100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342900" indent="-342900">
              <a:spcBef>
                <a:spcPct val="20000"/>
              </a:spcBef>
            </a:pPr>
            <a:r>
              <a:rPr lang="ru-RU" sz="105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sz="105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endParaRPr lang="ru-RU" sz="105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342900" indent="-342900">
              <a:spcBef>
                <a:spcPct val="20000"/>
              </a:spcBef>
            </a:pPr>
            <a:r>
              <a:rPr lang="ru-RU" sz="105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Видео справка</a:t>
            </a:r>
          </a:p>
          <a:p>
            <a:pPr marL="342900" indent="-342900">
              <a:spcBef>
                <a:spcPct val="20000"/>
              </a:spcBef>
            </a:pPr>
            <a:r>
              <a:rPr lang="en-US" sz="1000" b="1" dirty="0" smtClean="0">
                <a:latin typeface="Tahoma" pitchFamily="34" charset="0"/>
                <a:ea typeface="Tahoma" pitchFamily="34" charset="0"/>
                <a:cs typeface="Tahoma" pitchFamily="34" charset="0"/>
                <a:hlinkClick r:id="rId3"/>
              </a:rPr>
              <a:t>https://otmechalka.com/index/page/video-spravka-po-rabote-v-sisteme-avtomatizacii-ucheta-posetitelej-otmechalka</a:t>
            </a:r>
            <a:endParaRPr lang="ru-RU" sz="100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342900" indent="-342900">
              <a:spcBef>
                <a:spcPct val="20000"/>
              </a:spcBef>
            </a:pPr>
            <a:endParaRPr lang="ru-RU" sz="100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342900" indent="-342900">
              <a:spcBef>
                <a:spcPct val="20000"/>
              </a:spcBef>
            </a:pPr>
            <a:endParaRPr lang="ru-RU" sz="105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342900" indent="-342900">
              <a:spcBef>
                <a:spcPct val="20000"/>
              </a:spcBef>
            </a:pPr>
            <a:r>
              <a:rPr lang="ru-RU" sz="105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Вебинары по системе Отмечалка</a:t>
            </a:r>
          </a:p>
          <a:p>
            <a:pPr marL="342900" indent="-342900">
              <a:spcBef>
                <a:spcPct val="20000"/>
              </a:spcBef>
            </a:pPr>
            <a:r>
              <a:rPr lang="en-US" sz="1000" b="1" dirty="0" smtClean="0">
                <a:latin typeface="Tahoma" pitchFamily="34" charset="0"/>
                <a:ea typeface="Tahoma" pitchFamily="34" charset="0"/>
                <a:cs typeface="Tahoma" pitchFamily="34" charset="0"/>
                <a:hlinkClick r:id="rId4"/>
              </a:rPr>
              <a:t>https://otmechalka.com/index/page/vebinary-crm-servisa-otmechalka</a:t>
            </a:r>
            <a:endParaRPr lang="ru-RU" sz="100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342900" indent="-342900">
              <a:spcBef>
                <a:spcPct val="20000"/>
              </a:spcBef>
            </a:pPr>
            <a:endParaRPr lang="ru-RU" sz="100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342900" indent="-342900">
              <a:spcBef>
                <a:spcPct val="20000"/>
              </a:spcBef>
            </a:pPr>
            <a:endParaRPr lang="ru-RU" sz="105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342900" indent="-342900">
              <a:spcBef>
                <a:spcPct val="20000"/>
              </a:spcBef>
            </a:pPr>
            <a:r>
              <a:rPr lang="ru-RU" sz="105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Руководство пользователя</a:t>
            </a:r>
          </a:p>
          <a:p>
            <a:pPr marL="342900" indent="-342900">
              <a:spcBef>
                <a:spcPct val="20000"/>
              </a:spcBef>
            </a:pPr>
            <a:r>
              <a:rPr lang="en-US" sz="1000" b="1" dirty="0" smtClean="0">
                <a:latin typeface="Tahoma" pitchFamily="34" charset="0"/>
                <a:ea typeface="Tahoma" pitchFamily="34" charset="0"/>
                <a:cs typeface="Tahoma" pitchFamily="34" charset="0"/>
                <a:hlinkClick r:id="rId5"/>
              </a:rPr>
              <a:t>https://otmechalka.com/index/page/rukovodstvo-polzovatelya-po-sisteme-avtomatizacii-otmechalka</a:t>
            </a:r>
            <a:endParaRPr lang="ru-RU" sz="100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342900" indent="-342900">
              <a:spcBef>
                <a:spcPct val="20000"/>
              </a:spcBef>
            </a:pPr>
            <a:endParaRPr lang="ru-RU" sz="100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342900" indent="-342900">
              <a:spcBef>
                <a:spcPct val="20000"/>
              </a:spcBef>
            </a:pPr>
            <a:endParaRPr lang="ru-RU" sz="105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342900" indent="-342900">
              <a:spcBef>
                <a:spcPct val="20000"/>
              </a:spcBef>
            </a:pPr>
            <a:r>
              <a:rPr lang="ru-RU" sz="105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Онлайн справка</a:t>
            </a:r>
          </a:p>
          <a:p>
            <a:pPr marL="342900" indent="-342900">
              <a:spcBef>
                <a:spcPct val="20000"/>
              </a:spcBef>
            </a:pPr>
            <a:r>
              <a:rPr lang="en-US" sz="1000" b="1" dirty="0" smtClean="0">
                <a:latin typeface="Tahoma" pitchFamily="34" charset="0"/>
                <a:ea typeface="Tahoma" pitchFamily="34" charset="0"/>
                <a:cs typeface="Tahoma" pitchFamily="34" charset="0"/>
                <a:hlinkClick r:id="rId6"/>
              </a:rPr>
              <a:t>https://wiki.otmechalka.com/ru/kak-nachat-rabotu-v-otmechalke</a:t>
            </a:r>
            <a:endParaRPr lang="ru-RU" sz="100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342900" indent="-342900">
              <a:spcBef>
                <a:spcPct val="20000"/>
              </a:spcBef>
            </a:pPr>
            <a:endParaRPr lang="ru-RU" sz="105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342900" indent="-342900">
              <a:spcBef>
                <a:spcPct val="20000"/>
              </a:spcBef>
            </a:pPr>
            <a:endParaRPr lang="ru-RU" sz="105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342900" indent="-342900">
              <a:spcBef>
                <a:spcPct val="20000"/>
              </a:spcBef>
            </a:pPr>
            <a:r>
              <a:rPr lang="ru-RU" sz="105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Внедрение системы</a:t>
            </a:r>
          </a:p>
          <a:p>
            <a:pPr marL="342900" indent="-342900">
              <a:spcBef>
                <a:spcPct val="20000"/>
              </a:spcBef>
            </a:pPr>
            <a:r>
              <a:rPr lang="en-US" sz="1000" b="1" dirty="0" smtClean="0">
                <a:latin typeface="Tahoma" pitchFamily="34" charset="0"/>
                <a:ea typeface="Tahoma" pitchFamily="34" charset="0"/>
                <a:cs typeface="Tahoma" pitchFamily="34" charset="0"/>
                <a:hlinkClick r:id="rId7"/>
              </a:rPr>
              <a:t>https://otmechalka.com/index/page/vnedrenie-sistemy-otmechalka</a:t>
            </a:r>
            <a:endParaRPr lang="ru-RU" sz="100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342900" indent="-342900">
              <a:spcBef>
                <a:spcPct val="20000"/>
              </a:spcBef>
            </a:pPr>
            <a:endParaRPr lang="ru-RU" sz="105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342900" indent="-342900">
              <a:spcBef>
                <a:spcPct val="20000"/>
              </a:spcBef>
            </a:pPr>
            <a:endParaRPr lang="ru-RU" sz="105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342900" indent="-342900">
              <a:spcBef>
                <a:spcPct val="20000"/>
              </a:spcBef>
            </a:pPr>
            <a:r>
              <a:rPr lang="ru-RU" sz="105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Модуль </a:t>
            </a:r>
            <a:r>
              <a:rPr lang="en-US" sz="105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CRM – </a:t>
            </a:r>
            <a:r>
              <a:rPr lang="ru-RU" sz="105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управление задачами и звонками</a:t>
            </a:r>
          </a:p>
          <a:p>
            <a:pPr marL="342900" indent="-342900">
              <a:spcBef>
                <a:spcPct val="20000"/>
              </a:spcBef>
            </a:pPr>
            <a:r>
              <a:rPr lang="en-US" sz="1000" b="1" dirty="0" smtClean="0">
                <a:latin typeface="Tahoma" pitchFamily="34" charset="0"/>
                <a:ea typeface="Tahoma" pitchFamily="34" charset="0"/>
                <a:cs typeface="Tahoma" pitchFamily="34" charset="0"/>
                <a:hlinkClick r:id="rId8"/>
              </a:rPr>
              <a:t>https://otmechalka.com/index/page/crm-upravlenie-zadachami-zvonkami-napominaniyami</a:t>
            </a:r>
            <a:endParaRPr lang="ru-RU" sz="100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342900" indent="-342900">
              <a:spcBef>
                <a:spcPct val="20000"/>
              </a:spcBef>
            </a:pPr>
            <a:endParaRPr lang="ru-RU" sz="105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 flipH="1" flipV="1">
            <a:off x="6472783" y="-1096"/>
            <a:ext cx="2664296" cy="504000"/>
          </a:xfrm>
          <a:prstGeom prst="round1Rect">
            <a:avLst>
              <a:gd name="adj" fmla="val 25567"/>
            </a:avLst>
          </a:prstGeom>
          <a:gradFill flip="none" rotWithShape="1">
            <a:gsLst>
              <a:gs pos="0">
                <a:srgbClr val="B6CBE4"/>
              </a:gs>
              <a:gs pos="50000">
                <a:srgbClr val="DEE7F2"/>
              </a:gs>
              <a:gs pos="100000">
                <a:srgbClr val="E9EFF7"/>
              </a:gs>
            </a:gsLst>
            <a:lin ang="16200000" scaled="1"/>
            <a:tileRect/>
          </a:gradFill>
          <a:ln w="9525">
            <a:solidFill>
              <a:srgbClr val="C5D5E9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endParaRPr lang="ru-RU" sz="3200" dirty="0" smtClean="0">
              <a:solidFill>
                <a:srgbClr val="5181B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46515" y="-39196"/>
            <a:ext cx="241200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3200" dirty="0" smtClean="0">
                <a:solidFill>
                  <a:srgbClr val="4270A8"/>
                </a:solidFill>
                <a:latin typeface="Arial" pitchFamily="34" charset="0"/>
                <a:cs typeface="Arial" pitchFamily="34" charset="0"/>
              </a:rPr>
              <a:t>Отмечалка</a:t>
            </a:r>
          </a:p>
        </p:txBody>
      </p:sp>
      <p:sp>
        <p:nvSpPr>
          <p:cNvPr id="15" name="TextBox 14"/>
          <p:cNvSpPr txBox="1"/>
          <p:nvPr/>
        </p:nvSpPr>
        <p:spPr>
          <a:xfrm flipH="1" flipV="1">
            <a:off x="-1" y="-41484"/>
            <a:ext cx="9137079" cy="584775"/>
          </a:xfrm>
          <a:prstGeom prst="round1Rect">
            <a:avLst>
              <a:gd name="adj" fmla="val 25567"/>
            </a:avLst>
          </a:prstGeom>
          <a:gradFill flip="none" rotWithShape="1">
            <a:gsLst>
              <a:gs pos="0">
                <a:srgbClr val="4270A8">
                  <a:shade val="30000"/>
                  <a:satMod val="115000"/>
                </a:srgbClr>
              </a:gs>
              <a:gs pos="50000">
                <a:srgbClr val="4270A8">
                  <a:shade val="67500"/>
                  <a:satMod val="115000"/>
                </a:srgbClr>
              </a:gs>
              <a:gs pos="100000">
                <a:srgbClr val="4270A8">
                  <a:shade val="100000"/>
                  <a:satMod val="115000"/>
                </a:srgbClr>
              </a:gs>
            </a:gsLst>
            <a:lin ang="16200000" scaled="1"/>
            <a:tileRect/>
          </a:gradFill>
          <a:ln w="9525">
            <a:solidFill>
              <a:srgbClr val="396293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endParaRPr lang="ru-RU" sz="3200" dirty="0" smtClean="0">
              <a:solidFill>
                <a:srgbClr val="5181B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-24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sp>
        <p:nvSpPr>
          <p:cNvPr id="19" name="TextBox 18"/>
          <p:cNvSpPr txBox="1"/>
          <p:nvPr/>
        </p:nvSpPr>
        <p:spPr>
          <a:xfrm>
            <a:off x="0" y="29327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    Справочные материалы</a:t>
            </a:r>
            <a:endParaRPr lang="uk-UA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508264" y="50804"/>
            <a:ext cx="1597893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cs typeface="Arial" pitchFamily="34" charset="0"/>
              </a:rPr>
              <a:t>Отмечалка</a:t>
            </a:r>
          </a:p>
        </p:txBody>
      </p:sp>
      <p:pic>
        <p:nvPicPr>
          <p:cNvPr id="21" name="Picture 3" descr="E:\projects\sup\images\logo_finish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25538" y="22034"/>
            <a:ext cx="476672" cy="476672"/>
          </a:xfrm>
          <a:prstGeom prst="rect">
            <a:avLst/>
          </a:prstGeom>
          <a:noFill/>
        </p:spPr>
      </p:pic>
      <p:pic>
        <p:nvPicPr>
          <p:cNvPr id="2" name="Picture 2" descr="https://otmechalka.com/i/articles/documentacia-faq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00034" y="1357298"/>
            <a:ext cx="714380" cy="653426"/>
          </a:xfrm>
          <a:prstGeom prst="rect">
            <a:avLst/>
          </a:prstGeom>
          <a:noFill/>
        </p:spPr>
      </p:pic>
      <p:pic>
        <p:nvPicPr>
          <p:cNvPr id="1028" name="Picture 4" descr="https://otmechalka.com/i/articles/videospravka.pn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57158" y="2214554"/>
            <a:ext cx="919375" cy="428628"/>
          </a:xfrm>
          <a:prstGeom prst="rect">
            <a:avLst/>
          </a:prstGeom>
          <a:noFill/>
        </p:spPr>
      </p:pic>
      <p:pic>
        <p:nvPicPr>
          <p:cNvPr id="1030" name="Picture 6" descr="https://otmechalka.com/i/articles/vebinar-dokumentacia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71472" y="2857496"/>
            <a:ext cx="804848" cy="671595"/>
          </a:xfrm>
          <a:prstGeom prst="rect">
            <a:avLst/>
          </a:prstGeom>
          <a:noFill/>
        </p:spPr>
      </p:pic>
      <p:pic>
        <p:nvPicPr>
          <p:cNvPr id="1034" name="Picture 10" descr="https://otmechalka.com/i/articles/spravka-dokumentacia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71472" y="4357694"/>
            <a:ext cx="785798" cy="785798"/>
          </a:xfrm>
          <a:prstGeom prst="rect">
            <a:avLst/>
          </a:prstGeom>
          <a:noFill/>
        </p:spPr>
      </p:pic>
      <p:pic>
        <p:nvPicPr>
          <p:cNvPr id="1032" name="Picture 8" descr="https://otmechalka.com/i/articles/rukovodstvo-documentacia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71472" y="3571876"/>
            <a:ext cx="795326" cy="795326"/>
          </a:xfrm>
          <a:prstGeom prst="rect">
            <a:avLst/>
          </a:prstGeom>
          <a:noFill/>
        </p:spPr>
      </p:pic>
      <p:pic>
        <p:nvPicPr>
          <p:cNvPr id="1036" name="Picture 12" descr="https://otmechalka.com/i/articles/vnedrenie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71472" y="5143512"/>
            <a:ext cx="742799" cy="590536"/>
          </a:xfrm>
          <a:prstGeom prst="rect">
            <a:avLst/>
          </a:prstGeom>
          <a:noFill/>
        </p:spPr>
      </p:pic>
      <p:pic>
        <p:nvPicPr>
          <p:cNvPr id="1038" name="Picture 14" descr="https://otmechalka.com/i/news/crm-picture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28596" y="5857892"/>
            <a:ext cx="857212" cy="8468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572528" y="6143644"/>
            <a:ext cx="42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44</a:t>
            </a:r>
            <a:endParaRPr lang="uk-UA" dirty="0"/>
          </a:p>
        </p:txBody>
      </p:sp>
      <p:sp>
        <p:nvSpPr>
          <p:cNvPr id="13" name="Rectangle 15"/>
          <p:cNvSpPr>
            <a:spLocks noChangeArrowheads="1"/>
          </p:cNvSpPr>
          <p:nvPr/>
        </p:nvSpPr>
        <p:spPr bwMode="auto">
          <a:xfrm>
            <a:off x="1142976" y="642918"/>
            <a:ext cx="6696075" cy="13476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ru-RU" sz="2800" b="0" dirty="0">
                <a:latin typeface="Tahoma" pitchFamily="34" charset="0"/>
                <a:ea typeface="Tahoma" pitchFamily="34" charset="0"/>
                <a:cs typeface="Tahoma" pitchFamily="34" charset="0"/>
              </a:rPr>
              <a:t>По всем вопросам Вы можете обратиться </a:t>
            </a:r>
            <a:r>
              <a:rPr lang="ru-RU" sz="2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к нам любым представленным ниже способом</a:t>
            </a:r>
            <a:r>
              <a:rPr lang="ru-RU" sz="2800" b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:</a:t>
            </a:r>
            <a:endParaRPr lang="ru-RU" sz="2800" b="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2786050" y="2143116"/>
            <a:ext cx="5378469" cy="3384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ru-RU" sz="1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Вопросы по подключению к системе:</a:t>
            </a:r>
          </a:p>
          <a:p>
            <a:pPr marL="342900" indent="-342900">
              <a:spcBef>
                <a:spcPct val="20000"/>
              </a:spcBef>
            </a:pPr>
            <a:r>
              <a:rPr lang="ru-RU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тел.: +38 066 098 0205 (Александр)</a:t>
            </a:r>
          </a:p>
          <a:p>
            <a:pPr marL="342900" indent="-342900">
              <a:spcBef>
                <a:spcPct val="20000"/>
              </a:spcBef>
            </a:pPr>
            <a:r>
              <a:rPr lang="ru-RU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Skype: otmechalka.promo</a:t>
            </a:r>
          </a:p>
          <a:p>
            <a:pPr marL="342900" indent="-342900">
              <a:spcBef>
                <a:spcPct val="20000"/>
              </a:spcBef>
            </a:pPr>
            <a:r>
              <a:rPr lang="ru-RU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E-mail: promo@otmechalka.com</a:t>
            </a:r>
          </a:p>
          <a:p>
            <a:pPr marL="342900" indent="-342900">
              <a:spcBef>
                <a:spcPct val="20000"/>
              </a:spcBef>
            </a:pPr>
            <a:endParaRPr lang="ru-RU" sz="12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342900" indent="-342900">
              <a:spcBef>
                <a:spcPct val="20000"/>
              </a:spcBef>
            </a:pPr>
            <a:r>
              <a:rPr lang="ru-RU" sz="1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Техническая поддержка:</a:t>
            </a:r>
          </a:p>
          <a:p>
            <a:pPr marL="342900" indent="-342900">
              <a:spcBef>
                <a:spcPct val="20000"/>
              </a:spcBef>
            </a:pPr>
            <a:r>
              <a:rPr lang="ru-RU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тел.: +38 099 568 0868 (Ирина)</a:t>
            </a:r>
          </a:p>
          <a:p>
            <a:pPr marL="342900" indent="-342900">
              <a:spcBef>
                <a:spcPct val="20000"/>
              </a:spcBef>
            </a:pPr>
            <a:r>
              <a:rPr lang="ru-RU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Skype: otmechalka</a:t>
            </a:r>
          </a:p>
          <a:p>
            <a:pPr marL="342900" indent="-342900">
              <a:spcBef>
                <a:spcPct val="20000"/>
              </a:spcBef>
            </a:pPr>
            <a:r>
              <a:rPr lang="ru-RU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E-mail: support@otmechalka.com</a:t>
            </a:r>
          </a:p>
          <a:p>
            <a:pPr marL="342900" indent="-342900">
              <a:spcBef>
                <a:spcPct val="20000"/>
              </a:spcBef>
            </a:pPr>
            <a:endParaRPr lang="ru-RU" sz="12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342900" indent="-342900">
              <a:spcBef>
                <a:spcPct val="20000"/>
              </a:spcBef>
            </a:pPr>
            <a:r>
              <a:rPr lang="ru-RU" sz="1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Вопросы по партнерству и развитию:</a:t>
            </a:r>
          </a:p>
          <a:p>
            <a:pPr marL="342900" indent="-342900">
              <a:spcBef>
                <a:spcPct val="20000"/>
              </a:spcBef>
            </a:pPr>
            <a:r>
              <a:rPr lang="ru-RU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тел.: +38 098 070 7673 (Юрий)</a:t>
            </a:r>
          </a:p>
          <a:p>
            <a:pPr marL="342900" indent="-342900">
              <a:spcBef>
                <a:spcPct val="20000"/>
              </a:spcBef>
            </a:pPr>
            <a:r>
              <a:rPr lang="ru-RU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Skype: yurii.sio2</a:t>
            </a:r>
          </a:p>
          <a:p>
            <a:pPr marL="342900" indent="-342900">
              <a:spcBef>
                <a:spcPct val="20000"/>
              </a:spcBef>
            </a:pPr>
            <a:r>
              <a:rPr lang="ru-RU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тел.: +38 096 186 0502 (Виктория)</a:t>
            </a:r>
          </a:p>
          <a:p>
            <a:pPr marL="342900" indent="-342900">
              <a:spcBef>
                <a:spcPct val="20000"/>
              </a:spcBef>
            </a:pPr>
            <a:r>
              <a:rPr lang="ru-RU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Skype: mt-expert</a:t>
            </a:r>
          </a:p>
          <a:p>
            <a:pPr marL="342900" indent="-342900">
              <a:spcBef>
                <a:spcPct val="20000"/>
              </a:spcBef>
            </a:pPr>
            <a:endParaRPr lang="ru-RU" sz="12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342900" indent="-342900">
              <a:spcBef>
                <a:spcPct val="20000"/>
              </a:spcBef>
            </a:pPr>
            <a:r>
              <a:rPr lang="ru-RU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Официальная группа в Вконтакте: </a:t>
            </a:r>
            <a:r>
              <a:rPr lang="ru-RU" sz="1200" dirty="0" smtClean="0">
                <a:latin typeface="Tahoma" pitchFamily="34" charset="0"/>
                <a:ea typeface="Tahoma" pitchFamily="34" charset="0"/>
                <a:cs typeface="Tahoma" pitchFamily="34" charset="0"/>
                <a:hlinkClick r:id="rId2"/>
              </a:rPr>
              <a:t>www.vk.com/otmechalka_crm</a:t>
            </a:r>
            <a:endParaRPr lang="ru-RU" sz="12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342900" indent="-342900">
              <a:spcBef>
                <a:spcPct val="20000"/>
              </a:spcBef>
            </a:pPr>
            <a:r>
              <a:rPr lang="ru-RU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Официальная страничка в Facebook: </a:t>
            </a:r>
            <a:r>
              <a:rPr lang="ru-RU" sz="1200" dirty="0" smtClean="0">
                <a:latin typeface="Tahoma" pitchFamily="34" charset="0"/>
                <a:ea typeface="Tahoma" pitchFamily="34" charset="0"/>
                <a:cs typeface="Tahoma" pitchFamily="34" charset="0"/>
                <a:hlinkClick r:id="rId3"/>
              </a:rPr>
              <a:t>www.facebook.com/Otmechalka</a:t>
            </a:r>
            <a:endParaRPr lang="ru-RU" sz="12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342900" indent="-342900">
              <a:spcBef>
                <a:spcPct val="20000"/>
              </a:spcBef>
            </a:pPr>
            <a:r>
              <a:rPr lang="ru-RU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Официальная группа в Facebook: </a:t>
            </a:r>
            <a:r>
              <a:rPr lang="ru-RU" sz="1200" dirty="0" smtClean="0">
                <a:latin typeface="Tahoma" pitchFamily="34" charset="0"/>
                <a:ea typeface="Tahoma" pitchFamily="34" charset="0"/>
                <a:cs typeface="Tahoma" pitchFamily="34" charset="0"/>
                <a:hlinkClick r:id="rId4"/>
              </a:rPr>
              <a:t>www.facebook.com/groups/Otmechalka</a:t>
            </a:r>
            <a:endParaRPr lang="ru-RU" sz="12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342900" indent="-342900">
              <a:spcBef>
                <a:spcPct val="20000"/>
              </a:spcBef>
            </a:pPr>
            <a:endParaRPr lang="ru-RU" sz="12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1266" name="Picture 2" descr="E:\projects\sup\Презентация системы Отмечалка ppt\imgs\result\telephon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14480" y="2214554"/>
            <a:ext cx="864096" cy="864096"/>
          </a:xfrm>
          <a:prstGeom prst="rect">
            <a:avLst/>
          </a:prstGeom>
          <a:noFill/>
        </p:spPr>
      </p:pic>
      <p:pic>
        <p:nvPicPr>
          <p:cNvPr id="11267" name="Picture 3" descr="E:\projects\sup\Презентация системы Отмечалка ppt\imgs\result\mail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43042" y="3286124"/>
            <a:ext cx="864096" cy="864096"/>
          </a:xfrm>
          <a:prstGeom prst="rect">
            <a:avLst/>
          </a:prstGeom>
          <a:noFill/>
        </p:spPr>
      </p:pic>
      <p:pic>
        <p:nvPicPr>
          <p:cNvPr id="11268" name="Picture 4" descr="E:\tmp\internet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43042" y="4500570"/>
            <a:ext cx="864096" cy="864096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 flipH="1" flipV="1">
            <a:off x="6472783" y="-1096"/>
            <a:ext cx="2664296" cy="504000"/>
          </a:xfrm>
          <a:prstGeom prst="round1Rect">
            <a:avLst>
              <a:gd name="adj" fmla="val 25567"/>
            </a:avLst>
          </a:prstGeom>
          <a:gradFill flip="none" rotWithShape="1">
            <a:gsLst>
              <a:gs pos="0">
                <a:srgbClr val="B6CBE4"/>
              </a:gs>
              <a:gs pos="50000">
                <a:srgbClr val="DEE7F2"/>
              </a:gs>
              <a:gs pos="100000">
                <a:srgbClr val="E9EFF7"/>
              </a:gs>
            </a:gsLst>
            <a:lin ang="16200000" scaled="1"/>
            <a:tileRect/>
          </a:gradFill>
          <a:ln w="9525">
            <a:solidFill>
              <a:srgbClr val="C5D5E9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endParaRPr lang="ru-RU" sz="3200" dirty="0" smtClean="0">
              <a:solidFill>
                <a:srgbClr val="5181B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46515" y="-39196"/>
            <a:ext cx="241200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3200" dirty="0" smtClean="0">
                <a:solidFill>
                  <a:srgbClr val="4270A8"/>
                </a:solidFill>
                <a:latin typeface="Arial" pitchFamily="34" charset="0"/>
                <a:cs typeface="Arial" pitchFamily="34" charset="0"/>
              </a:rPr>
              <a:t>Отмечалка</a:t>
            </a:r>
          </a:p>
        </p:txBody>
      </p:sp>
      <p:sp>
        <p:nvSpPr>
          <p:cNvPr id="15" name="TextBox 14"/>
          <p:cNvSpPr txBox="1"/>
          <p:nvPr/>
        </p:nvSpPr>
        <p:spPr>
          <a:xfrm flipH="1" flipV="1">
            <a:off x="-1" y="-41484"/>
            <a:ext cx="9137079" cy="584775"/>
          </a:xfrm>
          <a:prstGeom prst="round1Rect">
            <a:avLst>
              <a:gd name="adj" fmla="val 25567"/>
            </a:avLst>
          </a:prstGeom>
          <a:gradFill flip="none" rotWithShape="1">
            <a:gsLst>
              <a:gs pos="0">
                <a:srgbClr val="4270A8">
                  <a:shade val="30000"/>
                  <a:satMod val="115000"/>
                </a:srgbClr>
              </a:gs>
              <a:gs pos="50000">
                <a:srgbClr val="4270A8">
                  <a:shade val="67500"/>
                  <a:satMod val="115000"/>
                </a:srgbClr>
              </a:gs>
              <a:gs pos="100000">
                <a:srgbClr val="4270A8">
                  <a:shade val="100000"/>
                  <a:satMod val="115000"/>
                </a:srgbClr>
              </a:gs>
            </a:gsLst>
            <a:lin ang="16200000" scaled="1"/>
            <a:tileRect/>
          </a:gradFill>
          <a:ln w="9525">
            <a:solidFill>
              <a:srgbClr val="396293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endParaRPr lang="ru-RU" sz="3200" dirty="0" smtClean="0">
              <a:solidFill>
                <a:srgbClr val="5181B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-24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sp>
        <p:nvSpPr>
          <p:cNvPr id="19" name="TextBox 18"/>
          <p:cNvSpPr txBox="1"/>
          <p:nvPr/>
        </p:nvSpPr>
        <p:spPr>
          <a:xfrm>
            <a:off x="0" y="29327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    Контакты</a:t>
            </a:r>
            <a:endParaRPr lang="uk-UA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508264" y="50804"/>
            <a:ext cx="1597893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cs typeface="Arial" pitchFamily="34" charset="0"/>
              </a:rPr>
              <a:t>Отмечалка</a:t>
            </a:r>
          </a:p>
        </p:txBody>
      </p:sp>
      <p:pic>
        <p:nvPicPr>
          <p:cNvPr id="21" name="Picture 3" descr="E:\projects\sup\images\logo_finish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25538" y="22034"/>
            <a:ext cx="476672" cy="476672"/>
          </a:xfrm>
          <a:prstGeom prst="rect">
            <a:avLst/>
          </a:prstGeom>
          <a:noFill/>
        </p:spPr>
      </p:pic>
      <p:pic>
        <p:nvPicPr>
          <p:cNvPr id="1026" name="Picture 2" descr="http://www.webstudiotop.ru/images/1402741124_socseti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214414" y="5572140"/>
            <a:ext cx="1541477" cy="94772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683568" y="4077072"/>
            <a:ext cx="7746084" cy="642942"/>
          </a:xfrm>
          <a:prstGeom prst="rect">
            <a:avLst/>
          </a:prstGeom>
          <a:gradFill flip="none" rotWithShape="1">
            <a:gsLst>
              <a:gs pos="0">
                <a:srgbClr val="E8EEF8"/>
              </a:gs>
              <a:gs pos="100000">
                <a:srgbClr val="D0DDEC"/>
              </a:gs>
            </a:gsLst>
            <a:lin ang="5400000" scaled="1"/>
            <a:tileRect/>
          </a:gradFill>
          <a:ln w="12700">
            <a:solidFill>
              <a:srgbClr val="7399C7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Система применяется как для небольших кружков, арендующих помещения в разных районах города, так и для крупных многофилиальных организаций.</a:t>
            </a:r>
            <a:endParaRPr lang="uk-UA" sz="1500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 flipH="1" flipV="1">
            <a:off x="-1" y="-41484"/>
            <a:ext cx="9137079" cy="584775"/>
          </a:xfrm>
          <a:prstGeom prst="round1Rect">
            <a:avLst>
              <a:gd name="adj" fmla="val 25567"/>
            </a:avLst>
          </a:prstGeom>
          <a:gradFill flip="none" rotWithShape="1">
            <a:gsLst>
              <a:gs pos="0">
                <a:srgbClr val="4270A8">
                  <a:shade val="30000"/>
                  <a:satMod val="115000"/>
                </a:srgbClr>
              </a:gs>
              <a:gs pos="50000">
                <a:srgbClr val="4270A8">
                  <a:shade val="67500"/>
                  <a:satMod val="115000"/>
                </a:srgbClr>
              </a:gs>
              <a:gs pos="100000">
                <a:srgbClr val="3A6FB0"/>
              </a:gs>
            </a:gsLst>
            <a:lin ang="16200000" scaled="1"/>
            <a:tileRect/>
          </a:gradFill>
          <a:ln w="9525">
            <a:solidFill>
              <a:srgbClr val="396293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endParaRPr lang="ru-RU" sz="3200" dirty="0" smtClean="0">
              <a:solidFill>
                <a:srgbClr val="5181B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-24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sp>
        <p:nvSpPr>
          <p:cNvPr id="3" name="TextBox 2"/>
          <p:cNvSpPr txBox="1"/>
          <p:nvPr/>
        </p:nvSpPr>
        <p:spPr>
          <a:xfrm>
            <a:off x="0" y="29327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   Сферы применения</a:t>
            </a:r>
            <a:endParaRPr lang="uk-UA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83619" y="6550223"/>
            <a:ext cx="18603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2060"/>
                </a:solidFill>
                <a:latin typeface="Garamond" pitchFamily="18" charset="0"/>
              </a:rPr>
              <a:t>www.otmechalka.com</a:t>
            </a:r>
            <a:endParaRPr lang="ru-RU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8572528" y="6143644"/>
            <a:ext cx="42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5</a:t>
            </a:r>
            <a:endParaRPr lang="uk-UA" dirty="0"/>
          </a:p>
        </p:txBody>
      </p:sp>
      <p:sp>
        <p:nvSpPr>
          <p:cNvPr id="11" name="TextBox 10"/>
          <p:cNvSpPr txBox="1"/>
          <p:nvPr/>
        </p:nvSpPr>
        <p:spPr>
          <a:xfrm>
            <a:off x="5148064" y="642918"/>
            <a:ext cx="378165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40000"/>
              </a:lnSpc>
            </a:pPr>
            <a:r>
              <a:rPr lang="ru-RU" sz="15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Школы боевых искусств</a:t>
            </a:r>
          </a:p>
          <a:p>
            <a:pPr>
              <a:lnSpc>
                <a:spcPct val="240000"/>
              </a:lnSpc>
            </a:pPr>
            <a:r>
              <a:rPr lang="ru-RU" sz="15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Йога студии</a:t>
            </a:r>
          </a:p>
          <a:p>
            <a:pPr>
              <a:lnSpc>
                <a:spcPct val="240000"/>
              </a:lnSpc>
            </a:pPr>
            <a:r>
              <a:rPr lang="ru-RU" sz="15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Языковые школы</a:t>
            </a:r>
          </a:p>
          <a:p>
            <a:pPr>
              <a:lnSpc>
                <a:spcPct val="240000"/>
              </a:lnSpc>
            </a:pPr>
            <a:r>
              <a:rPr lang="ru-RU" sz="15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Школы изобразительного искусства</a:t>
            </a:r>
          </a:p>
          <a:p>
            <a:pPr>
              <a:lnSpc>
                <a:spcPct val="240000"/>
              </a:lnSpc>
            </a:pPr>
            <a:r>
              <a:rPr lang="ru-RU" sz="15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Компьютерные курсы</a:t>
            </a:r>
          </a:p>
          <a:p>
            <a:pPr>
              <a:lnSpc>
                <a:spcPct val="240000"/>
              </a:lnSpc>
            </a:pPr>
            <a:r>
              <a:rPr lang="ru-RU" sz="15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Тренинг</a:t>
            </a:r>
            <a:r>
              <a:rPr lang="en-US" sz="15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15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центры</a:t>
            </a:r>
            <a:endParaRPr lang="uk-UA" sz="15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59632" y="642918"/>
            <a:ext cx="2992986" cy="3317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40000"/>
              </a:lnSpc>
            </a:pPr>
            <a:r>
              <a:rPr lang="ru-RU" sz="15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Танцевальные школы и студии</a:t>
            </a:r>
          </a:p>
          <a:p>
            <a:pPr>
              <a:lnSpc>
                <a:spcPct val="240000"/>
              </a:lnSpc>
            </a:pPr>
            <a:r>
              <a:rPr lang="ru-RU" sz="15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Детские центры </a:t>
            </a:r>
          </a:p>
          <a:p>
            <a:pPr>
              <a:lnSpc>
                <a:spcPct val="240000"/>
              </a:lnSpc>
            </a:pPr>
            <a:r>
              <a:rPr lang="ru-RU" sz="15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Школы раннего развития</a:t>
            </a:r>
          </a:p>
          <a:p>
            <a:pPr>
              <a:lnSpc>
                <a:spcPct val="240000"/>
              </a:lnSpc>
            </a:pPr>
            <a:r>
              <a:rPr lang="ru-RU" sz="15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Фитнес клубы  	</a:t>
            </a:r>
          </a:p>
          <a:p>
            <a:pPr>
              <a:lnSpc>
                <a:spcPct val="240000"/>
              </a:lnSpc>
            </a:pPr>
            <a:r>
              <a:rPr lang="ru-RU" sz="15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Спортивные центры</a:t>
            </a:r>
            <a:endParaRPr lang="en-US" sz="15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lnSpc>
                <a:spcPct val="240000"/>
              </a:lnSpc>
            </a:pPr>
            <a:r>
              <a:rPr lang="ru-RU" sz="15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Тренажерные залы</a:t>
            </a:r>
          </a:p>
        </p:txBody>
      </p:sp>
      <p:pic>
        <p:nvPicPr>
          <p:cNvPr id="1027" name="Picture 3" descr="E:\projects\sup\Презентация системы Отмечалка ppt\imgs\result\ballroo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7214" y="836712"/>
            <a:ext cx="457200" cy="457200"/>
          </a:xfrm>
          <a:prstGeom prst="rect">
            <a:avLst/>
          </a:prstGeom>
          <a:noFill/>
        </p:spPr>
      </p:pic>
      <p:pic>
        <p:nvPicPr>
          <p:cNvPr id="1030" name="Picture 6" descr="E:\projects\sup\Презентация системы Отмечалка ppt\imgs\sources\baby-book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7689" y="1340768"/>
            <a:ext cx="457200" cy="457200"/>
          </a:xfrm>
          <a:prstGeom prst="rect">
            <a:avLst/>
          </a:prstGeom>
          <a:noFill/>
        </p:spPr>
      </p:pic>
      <p:pic>
        <p:nvPicPr>
          <p:cNvPr id="1031" name="Picture 7" descr="E:\projects\sup\Презентация системы Отмечалка ppt\imgs\sources\baby-bal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7214" y="1916832"/>
            <a:ext cx="457200" cy="457200"/>
          </a:xfrm>
          <a:prstGeom prst="rect">
            <a:avLst/>
          </a:prstGeom>
          <a:noFill/>
        </p:spPr>
      </p:pic>
      <p:pic>
        <p:nvPicPr>
          <p:cNvPr id="1033" name="Picture 9" descr="E:\projects\sup\Презентация системы Отмечалка ppt\imgs\result\fitness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7214" y="2420888"/>
            <a:ext cx="457200" cy="457200"/>
          </a:xfrm>
          <a:prstGeom prst="rect">
            <a:avLst/>
          </a:prstGeom>
          <a:noFill/>
        </p:spPr>
      </p:pic>
      <p:pic>
        <p:nvPicPr>
          <p:cNvPr id="1034" name="Picture 10" descr="E:\projects\sup\Презентация системы Отмечалка ppt\imgs\result\sport-center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7214" y="2924944"/>
            <a:ext cx="457200" cy="457200"/>
          </a:xfrm>
          <a:prstGeom prst="rect">
            <a:avLst/>
          </a:prstGeom>
          <a:noFill/>
        </p:spPr>
      </p:pic>
      <p:pic>
        <p:nvPicPr>
          <p:cNvPr id="1035" name="Picture 11" descr="E:\projects\sup\Презентация системы Отмечалка ppt\imgs\result\training-hall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7214" y="3501008"/>
            <a:ext cx="457200" cy="457200"/>
          </a:xfrm>
          <a:prstGeom prst="rect">
            <a:avLst/>
          </a:prstGeom>
          <a:noFill/>
        </p:spPr>
      </p:pic>
      <p:pic>
        <p:nvPicPr>
          <p:cNvPr id="1036" name="Picture 12" descr="E:\projects\sup\Презентация системы Отмечалка ppt\imgs\result\karate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43438" y="836712"/>
            <a:ext cx="457200" cy="457200"/>
          </a:xfrm>
          <a:prstGeom prst="rect">
            <a:avLst/>
          </a:prstGeom>
          <a:noFill/>
        </p:spPr>
      </p:pic>
      <p:pic>
        <p:nvPicPr>
          <p:cNvPr id="1037" name="Picture 13" descr="E:\projects\sup\Презентация системы Отмечалка ppt\imgs\result\lotos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43438" y="1340768"/>
            <a:ext cx="457200" cy="457200"/>
          </a:xfrm>
          <a:prstGeom prst="rect">
            <a:avLst/>
          </a:prstGeom>
          <a:noFill/>
        </p:spPr>
      </p:pic>
      <p:pic>
        <p:nvPicPr>
          <p:cNvPr id="1038" name="Picture 14" descr="E:\projects\sup\Презентация системы Отмечалка ppt\imgs\result\foreign-lang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643438" y="1916832"/>
            <a:ext cx="457200" cy="457200"/>
          </a:xfrm>
          <a:prstGeom prst="rect">
            <a:avLst/>
          </a:prstGeom>
          <a:noFill/>
        </p:spPr>
      </p:pic>
      <p:pic>
        <p:nvPicPr>
          <p:cNvPr id="1039" name="Picture 15" descr="E:\projects\sup\Презентация системы Отмечалка ppt\imgs\result\paint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643438" y="2420888"/>
            <a:ext cx="457200" cy="457200"/>
          </a:xfrm>
          <a:prstGeom prst="rect">
            <a:avLst/>
          </a:prstGeom>
          <a:noFill/>
        </p:spPr>
      </p:pic>
      <p:pic>
        <p:nvPicPr>
          <p:cNvPr id="1040" name="Picture 16" descr="E:\projects\sup\Презентация системы Отмечалка ppt\imgs\result\bin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643438" y="2996952"/>
            <a:ext cx="457200" cy="457200"/>
          </a:xfrm>
          <a:prstGeom prst="rect">
            <a:avLst/>
          </a:prstGeom>
          <a:noFill/>
        </p:spPr>
      </p:pic>
      <p:pic>
        <p:nvPicPr>
          <p:cNvPr id="1041" name="Picture 17" descr="E:\projects\sup\Презентация системы Отмечалка ppt\imgs\result\teacher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643438" y="3501008"/>
            <a:ext cx="457200" cy="457200"/>
          </a:xfrm>
          <a:prstGeom prst="rect">
            <a:avLst/>
          </a:prstGeom>
          <a:noFill/>
        </p:spPr>
      </p:pic>
      <p:pic>
        <p:nvPicPr>
          <p:cNvPr id="1044" name="Picture 20" descr="E:\projects\sup\Презентация системы Отмечалка ppt\imgs\sources\baby-ball-pic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588224" y="4869160"/>
            <a:ext cx="1858064" cy="1440160"/>
          </a:xfrm>
          <a:prstGeom prst="rect">
            <a:avLst/>
          </a:prstGeom>
          <a:noFill/>
        </p:spPr>
      </p:pic>
      <p:pic>
        <p:nvPicPr>
          <p:cNvPr id="1045" name="Picture 21" descr="E:\projects\sup\Презентация системы Отмечалка ppt\imgs\result\group-fitness-pic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572000" y="4869160"/>
            <a:ext cx="1915927" cy="1440160"/>
          </a:xfrm>
          <a:prstGeom prst="rect">
            <a:avLst/>
          </a:prstGeom>
          <a:noFill/>
        </p:spPr>
      </p:pic>
      <p:pic>
        <p:nvPicPr>
          <p:cNvPr id="1046" name="Picture 22" descr="E:\projects\sup\Презентация системы Отмечалка ppt\imgs\result\dance-group-pic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699792" y="4869160"/>
            <a:ext cx="1758884" cy="1440160"/>
          </a:xfrm>
          <a:prstGeom prst="rect">
            <a:avLst/>
          </a:prstGeom>
          <a:noFill/>
        </p:spPr>
      </p:pic>
      <p:pic>
        <p:nvPicPr>
          <p:cNvPr id="1026" name="Picture 2" descr="E:\projects\sup\Презентация системы Отмечалка ppt\imgs\result\karate-pic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83568" y="4869160"/>
            <a:ext cx="1915927" cy="1440160"/>
          </a:xfrm>
          <a:prstGeom prst="rect">
            <a:avLst/>
          </a:prstGeom>
          <a:noFill/>
        </p:spPr>
      </p:pic>
      <p:sp>
        <p:nvSpPr>
          <p:cNvPr id="29" name="TextBox 28"/>
          <p:cNvSpPr txBox="1"/>
          <p:nvPr/>
        </p:nvSpPr>
        <p:spPr>
          <a:xfrm>
            <a:off x="7508264" y="50804"/>
            <a:ext cx="1597893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cs typeface="Arial" pitchFamily="34" charset="0"/>
              </a:rPr>
              <a:t>Отмечалка</a:t>
            </a:r>
          </a:p>
        </p:txBody>
      </p:sp>
      <p:pic>
        <p:nvPicPr>
          <p:cNvPr id="30" name="Picture 3" descr="E:\projects\sup\images\logo_finish.pn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7025538" y="22034"/>
            <a:ext cx="476672" cy="4766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7283619" y="6550223"/>
            <a:ext cx="18603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2060"/>
                </a:solidFill>
                <a:latin typeface="Garamond" pitchFamily="18" charset="0"/>
              </a:rPr>
              <a:t>www.otmechalka.com</a:t>
            </a:r>
            <a:endParaRPr lang="ru-RU" sz="1400" dirty="0"/>
          </a:p>
        </p:txBody>
      </p:sp>
      <p:sp>
        <p:nvSpPr>
          <p:cNvPr id="28" name="TextBox 27"/>
          <p:cNvSpPr txBox="1"/>
          <p:nvPr/>
        </p:nvSpPr>
        <p:spPr>
          <a:xfrm>
            <a:off x="8572528" y="6143644"/>
            <a:ext cx="42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6</a:t>
            </a:r>
            <a:endParaRPr lang="uk-UA" dirty="0"/>
          </a:p>
        </p:txBody>
      </p:sp>
      <p:sp>
        <p:nvSpPr>
          <p:cNvPr id="31" name="TextBox 30"/>
          <p:cNvSpPr txBox="1"/>
          <p:nvPr/>
        </p:nvSpPr>
        <p:spPr>
          <a:xfrm>
            <a:off x="4716016" y="1735945"/>
            <a:ext cx="407196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</a:pPr>
            <a:r>
              <a:rPr lang="uk-UA" sz="13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Структура </a:t>
            </a:r>
            <a:r>
              <a:rPr lang="ru-RU" sz="13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организации</a:t>
            </a:r>
            <a:r>
              <a:rPr lang="uk-UA" sz="13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: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13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Работа с несколькими филиалами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13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Распределение ролей между сотрудниками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13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Добавление направлений и групп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13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Создание различных видов абонементов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13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Работа с платежами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13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Расчет зарплат сотрудникам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13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Распределение и контроль выполнения задач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13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Ведение финансовой и статистической отчетности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13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Настройка скидок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13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Подключение сканера клубных карт</a:t>
            </a:r>
            <a:endParaRPr lang="uk-UA" sz="13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971600" y="1735945"/>
            <a:ext cx="3643338" cy="346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Работа с клиентами: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База клиентов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Распределение клиентов по группам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Поиск по различным критериям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Напоминание о Днях Рождения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Выдача абонементов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Электронный журнал посещений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Расписание занятий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Учет платежей и долгов посетителей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12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Смс</a:t>
            </a:r>
            <a:r>
              <a:rPr lang="ru-RU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рассылка по посетителям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Бронирование мест на занятиях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Учет задач и звонков</a:t>
            </a:r>
            <a:endParaRPr lang="ru-RU" sz="12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714876" y="5397215"/>
            <a:ext cx="3999388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Аналитика: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Статистические и финансовые отчеты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Доработка отчетов под бизнес-процессы организации</a:t>
            </a:r>
            <a:endParaRPr lang="uk-UA" sz="12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050" name="Picture 2" descr="E:\projects\sup\Презентация системы Отмечалка ppt\imgs\result\receptio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33537" y="626848"/>
            <a:ext cx="1452130" cy="1089098"/>
          </a:xfrm>
          <a:prstGeom prst="rect">
            <a:avLst/>
          </a:prstGeom>
          <a:ln>
            <a:noFill/>
          </a:ln>
          <a:effectLst/>
        </p:spPr>
      </p:pic>
      <p:sp>
        <p:nvSpPr>
          <p:cNvPr id="15" name="TextBox 14"/>
          <p:cNvSpPr txBox="1"/>
          <p:nvPr/>
        </p:nvSpPr>
        <p:spPr>
          <a:xfrm flipH="1" flipV="1">
            <a:off x="-1" y="-41484"/>
            <a:ext cx="9137079" cy="584775"/>
          </a:xfrm>
          <a:prstGeom prst="round1Rect">
            <a:avLst>
              <a:gd name="adj" fmla="val 25567"/>
            </a:avLst>
          </a:prstGeom>
          <a:gradFill flip="none" rotWithShape="1">
            <a:gsLst>
              <a:gs pos="0">
                <a:srgbClr val="4270A8">
                  <a:shade val="30000"/>
                  <a:satMod val="115000"/>
                </a:srgbClr>
              </a:gs>
              <a:gs pos="50000">
                <a:srgbClr val="4270A8">
                  <a:shade val="67500"/>
                  <a:satMod val="115000"/>
                </a:srgbClr>
              </a:gs>
              <a:gs pos="100000">
                <a:srgbClr val="3A6FB0"/>
              </a:gs>
            </a:gsLst>
            <a:lin ang="16200000" scaled="1"/>
            <a:tileRect/>
          </a:gradFill>
          <a:ln w="9525">
            <a:solidFill>
              <a:srgbClr val="396293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endParaRPr lang="ru-RU" sz="3200" dirty="0" smtClean="0">
              <a:solidFill>
                <a:srgbClr val="5181B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-24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sp>
        <p:nvSpPr>
          <p:cNvPr id="17" name="TextBox 16"/>
          <p:cNvSpPr txBox="1"/>
          <p:nvPr/>
        </p:nvSpPr>
        <p:spPr>
          <a:xfrm>
            <a:off x="0" y="29327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Возможности</a:t>
            </a:r>
            <a:endParaRPr lang="uk-UA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508264" y="50804"/>
            <a:ext cx="1597893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cs typeface="Arial" pitchFamily="34" charset="0"/>
              </a:rPr>
              <a:t>Отмечалка</a:t>
            </a:r>
          </a:p>
        </p:txBody>
      </p:sp>
      <p:pic>
        <p:nvPicPr>
          <p:cNvPr id="19" name="Picture 3" descr="E:\projects\sup\images\logo_finish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25538" y="22034"/>
            <a:ext cx="476672" cy="476672"/>
          </a:xfrm>
          <a:prstGeom prst="rect">
            <a:avLst/>
          </a:prstGeom>
          <a:noFill/>
        </p:spPr>
      </p:pic>
      <p:pic>
        <p:nvPicPr>
          <p:cNvPr id="1026" name="Picture 2" descr="E:\projects\sup\Презентация системы Отмечалка ppt\imgs\images2\stucture.jpg"/>
          <p:cNvPicPr>
            <a:picLocks noChangeAspect="1" noChangeArrowheads="1"/>
          </p:cNvPicPr>
          <p:nvPr/>
        </p:nvPicPr>
        <p:blipFill>
          <a:blip r:embed="rId4" cstate="print"/>
          <a:srcRect t="3700" b="13055"/>
          <a:stretch>
            <a:fillRect/>
          </a:stretch>
        </p:blipFill>
        <p:spPr bwMode="auto">
          <a:xfrm>
            <a:off x="5000628" y="627188"/>
            <a:ext cx="1793808" cy="108868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030" name="Picture 6" descr="E:\projects\sup\Презентация системы Отмечалка ppt\imgs\result\histogram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59632" y="5443514"/>
            <a:ext cx="2952328" cy="1152128"/>
          </a:xfrm>
          <a:prstGeom prst="rect">
            <a:avLst/>
          </a:prstGeom>
          <a:ln>
            <a:noFill/>
          </a:ln>
          <a:effectLst>
            <a:outerShdw blurRad="1143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7283619" y="6550223"/>
            <a:ext cx="18603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2060"/>
                </a:solidFill>
                <a:latin typeface="Garamond" pitchFamily="18" charset="0"/>
              </a:rPr>
              <a:t>www.otmechalka.com</a:t>
            </a:r>
            <a:endParaRPr lang="ru-RU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8572528" y="6143644"/>
            <a:ext cx="42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7</a:t>
            </a:r>
            <a:endParaRPr lang="uk-UA" dirty="0"/>
          </a:p>
        </p:txBody>
      </p:sp>
      <p:sp>
        <p:nvSpPr>
          <p:cNvPr id="39" name="TextBox 38"/>
          <p:cNvSpPr txBox="1"/>
          <p:nvPr/>
        </p:nvSpPr>
        <p:spPr>
          <a:xfrm>
            <a:off x="1428696" y="857232"/>
            <a:ext cx="7715304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00"/>
              </a:spcBef>
              <a:spcAft>
                <a:spcPts val="300"/>
              </a:spcAft>
            </a:pPr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Подключение здесь и сейчас, без установки и вызова специалиста</a:t>
            </a:r>
          </a:p>
          <a:p>
            <a:pPr>
              <a:spcBef>
                <a:spcPts val="200"/>
              </a:spcBef>
              <a:spcAft>
                <a:spcPts val="300"/>
              </a:spcAft>
            </a:pPr>
            <a:endParaRPr lang="ru-RU" sz="14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spcBef>
                <a:spcPts val="200"/>
              </a:spcBef>
              <a:spcAft>
                <a:spcPts val="300"/>
              </a:spcAft>
            </a:pPr>
            <a:endParaRPr lang="ru-RU" sz="14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spcBef>
                <a:spcPts val="200"/>
              </a:spcBef>
              <a:spcAft>
                <a:spcPts val="300"/>
              </a:spcAft>
            </a:pPr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Доступ через Интернет из любой точки Планеты</a:t>
            </a:r>
          </a:p>
          <a:p>
            <a:pPr>
              <a:spcBef>
                <a:spcPts val="200"/>
              </a:spcBef>
              <a:spcAft>
                <a:spcPts val="300"/>
              </a:spcAft>
            </a:pPr>
            <a:endParaRPr lang="ru-RU" sz="14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spcBef>
                <a:spcPts val="200"/>
              </a:spcBef>
              <a:spcAft>
                <a:spcPts val="300"/>
              </a:spcAft>
            </a:pPr>
            <a:endParaRPr lang="ru-RU" sz="14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spcBef>
                <a:spcPts val="200"/>
              </a:spcBef>
              <a:spcAft>
                <a:spcPts val="300"/>
              </a:spcAft>
            </a:pPr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Бесплатный тестовый период 1 месяц.</a:t>
            </a:r>
          </a:p>
          <a:p>
            <a:pPr>
              <a:spcBef>
                <a:spcPts val="200"/>
              </a:spcBef>
              <a:spcAft>
                <a:spcPts val="300"/>
              </a:spcAft>
            </a:pPr>
            <a:endParaRPr lang="ru-RU" sz="14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spcBef>
                <a:spcPts val="200"/>
              </a:spcBef>
              <a:spcAft>
                <a:spcPts val="300"/>
              </a:spcAft>
            </a:pPr>
            <a:endParaRPr lang="ru-RU" sz="14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spcBef>
                <a:spcPts val="200"/>
              </a:spcBef>
              <a:spcAft>
                <a:spcPts val="300"/>
              </a:spcAft>
            </a:pPr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Простота и удобство в использовании</a:t>
            </a:r>
          </a:p>
          <a:p>
            <a:pPr>
              <a:spcBef>
                <a:spcPts val="200"/>
              </a:spcBef>
              <a:spcAft>
                <a:spcPts val="300"/>
              </a:spcAft>
            </a:pPr>
            <a:endParaRPr lang="ru-RU" sz="14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spcBef>
                <a:spcPts val="200"/>
              </a:spcBef>
              <a:spcAft>
                <a:spcPts val="300"/>
              </a:spcAft>
            </a:pPr>
            <a:endParaRPr lang="ru-RU" sz="14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spcBef>
                <a:spcPts val="200"/>
              </a:spcBef>
              <a:spcAft>
                <a:spcPts val="300"/>
              </a:spcAft>
            </a:pPr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Невысокая ежемесячная </a:t>
            </a:r>
            <a:r>
              <a:rPr lang="ru-RU" sz="14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абонплата</a:t>
            </a:r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pPr>
              <a:spcBef>
                <a:spcPts val="200"/>
              </a:spcBef>
              <a:spcAft>
                <a:spcPts val="300"/>
              </a:spcAft>
            </a:pPr>
            <a:endParaRPr lang="ru-RU" sz="14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spcBef>
                <a:spcPts val="200"/>
              </a:spcBef>
              <a:spcAft>
                <a:spcPts val="300"/>
              </a:spcAft>
            </a:pPr>
            <a:endParaRPr lang="ru-RU" sz="14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spcBef>
                <a:spcPts val="200"/>
              </a:spcBef>
              <a:spcAft>
                <a:spcPts val="300"/>
              </a:spcAft>
            </a:pPr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Гибкая система оплаты</a:t>
            </a:r>
          </a:p>
          <a:p>
            <a:pPr>
              <a:spcBef>
                <a:spcPts val="200"/>
              </a:spcBef>
              <a:spcAft>
                <a:spcPts val="300"/>
              </a:spcAft>
            </a:pPr>
            <a:endParaRPr lang="ru-RU" sz="14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spcBef>
                <a:spcPts val="200"/>
              </a:spcBef>
              <a:spcAft>
                <a:spcPts val="300"/>
              </a:spcAft>
            </a:pPr>
            <a:endParaRPr lang="ru-RU" sz="14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spcBef>
                <a:spcPts val="200"/>
              </a:spcBef>
              <a:spcAft>
                <a:spcPts val="300"/>
              </a:spcAft>
            </a:pPr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Гибкая система скидок.</a:t>
            </a:r>
          </a:p>
          <a:p>
            <a:pPr>
              <a:spcBef>
                <a:spcPts val="200"/>
              </a:spcBef>
              <a:spcAft>
                <a:spcPts val="300"/>
              </a:spcAft>
            </a:pPr>
            <a:endParaRPr lang="ru-RU" sz="13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spcBef>
                <a:spcPts val="200"/>
              </a:spcBef>
              <a:spcAft>
                <a:spcPts val="300"/>
              </a:spcAft>
            </a:pPr>
            <a:endParaRPr lang="ru-RU" sz="13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spcBef>
                <a:spcPts val="200"/>
              </a:spcBef>
              <a:spcAft>
                <a:spcPts val="300"/>
              </a:spcAft>
            </a:pPr>
            <a:endParaRPr lang="ru-RU" sz="105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8210" name="Picture 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642918"/>
            <a:ext cx="575935" cy="57150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8211" name="Picture 1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571612"/>
            <a:ext cx="571504" cy="57150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8213" name="Picture 2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3929066"/>
            <a:ext cx="1071570" cy="53578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8214" name="Picture 2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4643446"/>
            <a:ext cx="857256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18" name="Picture 2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3357562"/>
            <a:ext cx="1143008" cy="21717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074" name="Picture 2" descr="E:\projects\sup\Презентация системы Отмечалка ppt\imgs\result\test-period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034" y="2428868"/>
            <a:ext cx="642942" cy="64294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075" name="Picture 3" descr="E:\projects\sup\Презентация системы Отмечалка ppt\imgs\result\skidka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5720" y="5643578"/>
            <a:ext cx="959834" cy="571504"/>
          </a:xfrm>
          <a:prstGeom prst="rect">
            <a:avLst/>
          </a:prstGeom>
          <a:ln>
            <a:noFill/>
          </a:ln>
          <a:effectLst/>
        </p:spPr>
      </p:pic>
      <p:sp>
        <p:nvSpPr>
          <p:cNvPr id="19" name="TextBox 18"/>
          <p:cNvSpPr txBox="1"/>
          <p:nvPr/>
        </p:nvSpPr>
        <p:spPr>
          <a:xfrm flipH="1" flipV="1">
            <a:off x="-1" y="-41484"/>
            <a:ext cx="9137079" cy="584775"/>
          </a:xfrm>
          <a:prstGeom prst="round1Rect">
            <a:avLst>
              <a:gd name="adj" fmla="val 25567"/>
            </a:avLst>
          </a:prstGeom>
          <a:gradFill flip="none" rotWithShape="1">
            <a:gsLst>
              <a:gs pos="0">
                <a:srgbClr val="4270A8">
                  <a:shade val="30000"/>
                  <a:satMod val="115000"/>
                </a:srgbClr>
              </a:gs>
              <a:gs pos="50000">
                <a:srgbClr val="4270A8">
                  <a:shade val="67500"/>
                  <a:satMod val="115000"/>
                </a:srgbClr>
              </a:gs>
              <a:gs pos="100000">
                <a:srgbClr val="3A6FB0"/>
              </a:gs>
            </a:gsLst>
            <a:lin ang="16200000" scaled="1"/>
            <a:tileRect/>
          </a:gradFill>
          <a:ln w="9525">
            <a:solidFill>
              <a:srgbClr val="396293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endParaRPr lang="ru-RU" sz="3200" dirty="0" smtClean="0">
              <a:solidFill>
                <a:srgbClr val="5181B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0" y="-24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sp>
        <p:nvSpPr>
          <p:cNvPr id="21" name="TextBox 20"/>
          <p:cNvSpPr txBox="1"/>
          <p:nvPr/>
        </p:nvSpPr>
        <p:spPr>
          <a:xfrm>
            <a:off x="0" y="29327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Преимущества</a:t>
            </a:r>
            <a:endParaRPr lang="uk-UA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508264" y="50804"/>
            <a:ext cx="1597893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cs typeface="Arial" pitchFamily="34" charset="0"/>
              </a:rPr>
              <a:t>Отмечалка</a:t>
            </a:r>
          </a:p>
        </p:txBody>
      </p:sp>
      <p:pic>
        <p:nvPicPr>
          <p:cNvPr id="23" name="Picture 3" descr="E:\projects\sup\images\logo_finish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25538" y="22034"/>
            <a:ext cx="476672" cy="4766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otmechalka.com/i/articles/store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5429264"/>
            <a:ext cx="880597" cy="71438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7283619" y="6550223"/>
            <a:ext cx="18603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2060"/>
                </a:solidFill>
                <a:latin typeface="Garamond" pitchFamily="18" charset="0"/>
              </a:rPr>
              <a:t>www.otmechalka.com</a:t>
            </a:r>
            <a:endParaRPr lang="ru-RU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8572528" y="6143644"/>
            <a:ext cx="42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8</a:t>
            </a:r>
            <a:endParaRPr lang="uk-UA" dirty="0"/>
          </a:p>
        </p:txBody>
      </p:sp>
      <p:sp>
        <p:nvSpPr>
          <p:cNvPr id="39" name="TextBox 38"/>
          <p:cNvSpPr txBox="1"/>
          <p:nvPr/>
        </p:nvSpPr>
        <p:spPr>
          <a:xfrm>
            <a:off x="1285852" y="785794"/>
            <a:ext cx="7715304" cy="5347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00"/>
              </a:spcBef>
              <a:spcAft>
                <a:spcPts val="300"/>
              </a:spcAft>
            </a:pPr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Бесплатное обучение Вас и Ваших сотрудников, сопровождение и обновления системы.</a:t>
            </a:r>
          </a:p>
          <a:p>
            <a:pPr>
              <a:spcBef>
                <a:spcPts val="200"/>
              </a:spcBef>
              <a:spcAft>
                <a:spcPts val="300"/>
              </a:spcAft>
            </a:pPr>
            <a:endParaRPr lang="ru-RU" sz="14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spcBef>
                <a:spcPts val="200"/>
              </a:spcBef>
              <a:spcAft>
                <a:spcPts val="300"/>
              </a:spcAft>
            </a:pPr>
            <a:endParaRPr lang="ru-RU" sz="14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spcBef>
                <a:spcPts val="200"/>
              </a:spcBef>
              <a:spcAft>
                <a:spcPts val="300"/>
              </a:spcAft>
            </a:pPr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Количество филиалов и количество рабочих мест не ограничено.</a:t>
            </a:r>
          </a:p>
          <a:p>
            <a:pPr>
              <a:spcBef>
                <a:spcPts val="200"/>
              </a:spcBef>
              <a:spcAft>
                <a:spcPts val="300"/>
              </a:spcAft>
            </a:pPr>
            <a:endParaRPr lang="ru-RU" sz="14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spcBef>
                <a:spcPts val="200"/>
              </a:spcBef>
              <a:spcAft>
                <a:spcPts val="300"/>
              </a:spcAft>
            </a:pPr>
            <a:endParaRPr lang="ru-RU" sz="14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spcBef>
                <a:spcPts val="200"/>
              </a:spcBef>
              <a:spcAft>
                <a:spcPts val="300"/>
              </a:spcAft>
            </a:pPr>
            <a:r>
              <a:rPr lang="en-US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CRM </a:t>
            </a:r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модуль для учета задач и звонков, с возможностью сформировать историю взаимоотношений с клиентами.</a:t>
            </a:r>
          </a:p>
          <a:p>
            <a:pPr>
              <a:spcBef>
                <a:spcPts val="200"/>
              </a:spcBef>
              <a:spcAft>
                <a:spcPts val="300"/>
              </a:spcAft>
            </a:pPr>
            <a:endParaRPr lang="ru-RU" sz="14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spcBef>
                <a:spcPts val="200"/>
              </a:spcBef>
              <a:spcAft>
                <a:spcPts val="300"/>
              </a:spcAft>
            </a:pPr>
            <a:endParaRPr lang="ru-RU" sz="14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spcBef>
                <a:spcPts val="200"/>
              </a:spcBef>
              <a:spcAft>
                <a:spcPts val="300"/>
              </a:spcAft>
            </a:pPr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Личный кабинет посетителя дает возможность вашим клиентам самостоятельно следить за своими абонементами, посещениями, финансовыми операциями.</a:t>
            </a:r>
          </a:p>
          <a:p>
            <a:pPr>
              <a:spcBef>
                <a:spcPts val="200"/>
              </a:spcBef>
              <a:spcAft>
                <a:spcPts val="300"/>
              </a:spcAft>
            </a:pPr>
            <a:endParaRPr lang="ru-RU" sz="14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spcBef>
                <a:spcPts val="200"/>
              </a:spcBef>
              <a:spcAft>
                <a:spcPts val="300"/>
              </a:spcAft>
            </a:pPr>
            <a:endParaRPr lang="ru-RU" sz="14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spcBef>
                <a:spcPts val="200"/>
              </a:spcBef>
              <a:spcAft>
                <a:spcPts val="300"/>
              </a:spcAft>
            </a:pPr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Бесплатное мобильное приложение на устройства с платформой </a:t>
            </a:r>
            <a:r>
              <a:rPr lang="en-US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Android – </a:t>
            </a:r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ищите и отмечайте посещения клиентов с помощью Вашего смартфона.</a:t>
            </a:r>
          </a:p>
          <a:p>
            <a:pPr>
              <a:spcBef>
                <a:spcPts val="200"/>
              </a:spcBef>
              <a:spcAft>
                <a:spcPts val="300"/>
              </a:spcAft>
            </a:pPr>
            <a:endParaRPr lang="ru-RU" sz="14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spcBef>
                <a:spcPts val="200"/>
              </a:spcBef>
              <a:spcAft>
                <a:spcPts val="300"/>
              </a:spcAft>
            </a:pPr>
            <a:endParaRPr lang="ru-RU" sz="14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spcBef>
                <a:spcPts val="200"/>
              </a:spcBef>
              <a:spcAft>
                <a:spcPts val="300"/>
              </a:spcAft>
            </a:pPr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Модуль Склад для учета продаж и остатков товаров, учета движения товаров, а также составления отчетности.</a:t>
            </a:r>
          </a:p>
        </p:txBody>
      </p:sp>
      <p:pic>
        <p:nvPicPr>
          <p:cNvPr id="3076" name="Picture 4" descr="E:\projects\sup\Презентация системы Отмечалка ppt\imgs\result\update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500174"/>
            <a:ext cx="642942" cy="642942"/>
          </a:xfrm>
          <a:prstGeom prst="rect">
            <a:avLst/>
          </a:prstGeom>
          <a:ln>
            <a:noFill/>
          </a:ln>
          <a:effectLst/>
        </p:spPr>
      </p:pic>
      <p:sp>
        <p:nvSpPr>
          <p:cNvPr id="19" name="TextBox 18"/>
          <p:cNvSpPr txBox="1"/>
          <p:nvPr/>
        </p:nvSpPr>
        <p:spPr>
          <a:xfrm flipH="1" flipV="1">
            <a:off x="-1" y="-41484"/>
            <a:ext cx="9137079" cy="584775"/>
          </a:xfrm>
          <a:prstGeom prst="round1Rect">
            <a:avLst>
              <a:gd name="adj" fmla="val 25567"/>
            </a:avLst>
          </a:prstGeom>
          <a:gradFill flip="none" rotWithShape="1">
            <a:gsLst>
              <a:gs pos="0">
                <a:srgbClr val="4270A8">
                  <a:shade val="30000"/>
                  <a:satMod val="115000"/>
                </a:srgbClr>
              </a:gs>
              <a:gs pos="50000">
                <a:srgbClr val="4270A8">
                  <a:shade val="67500"/>
                  <a:satMod val="115000"/>
                </a:srgbClr>
              </a:gs>
              <a:gs pos="100000">
                <a:srgbClr val="3A6FB0"/>
              </a:gs>
            </a:gsLst>
            <a:lin ang="16200000" scaled="1"/>
            <a:tileRect/>
          </a:gradFill>
          <a:ln w="9525">
            <a:solidFill>
              <a:srgbClr val="396293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endParaRPr lang="ru-RU" sz="3200" dirty="0" smtClean="0">
              <a:solidFill>
                <a:srgbClr val="5181B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0" y="-24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sp>
        <p:nvSpPr>
          <p:cNvPr id="21" name="TextBox 20"/>
          <p:cNvSpPr txBox="1"/>
          <p:nvPr/>
        </p:nvSpPr>
        <p:spPr>
          <a:xfrm>
            <a:off x="0" y="29327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Преимущества</a:t>
            </a:r>
            <a:endParaRPr lang="uk-UA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508264" y="50804"/>
            <a:ext cx="1597893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cs typeface="Arial" pitchFamily="34" charset="0"/>
              </a:rPr>
              <a:t>Отмечалка</a:t>
            </a:r>
          </a:p>
        </p:txBody>
      </p:sp>
      <p:pic>
        <p:nvPicPr>
          <p:cNvPr id="23" name="Picture 3" descr="E:\projects\sup\images\logo_finish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25538" y="22034"/>
            <a:ext cx="476672" cy="476672"/>
          </a:xfrm>
          <a:prstGeom prst="rect">
            <a:avLst/>
          </a:prstGeom>
          <a:noFill/>
        </p:spPr>
      </p:pic>
      <p:pic>
        <p:nvPicPr>
          <p:cNvPr id="36866" name="Picture 2" descr="https://otmechalka.com/i/lichnkab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3429000"/>
            <a:ext cx="642942" cy="64294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028" name="Picture 4" descr="http://icdn.lenta.ru/images/2014/01/23/11/20140123115640312/pic_39a13d04b93e39d262b95816ee09b49b.jpg"/>
          <p:cNvPicPr>
            <a:picLocks noChangeAspect="1" noChangeArrowheads="1"/>
          </p:cNvPicPr>
          <p:nvPr/>
        </p:nvPicPr>
        <p:blipFill>
          <a:blip r:embed="rId6" cstate="print"/>
          <a:srcRect l="17857" r="17857"/>
          <a:stretch>
            <a:fillRect/>
          </a:stretch>
        </p:blipFill>
        <p:spPr bwMode="auto">
          <a:xfrm>
            <a:off x="428596" y="4357694"/>
            <a:ext cx="826646" cy="85725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030" name="Picture 6" descr="https://pp.vk.me/c629319/v629319660/ebdf/5JQTEsPAimg.jpg"/>
          <p:cNvPicPr>
            <a:picLocks noChangeAspect="1" noChangeArrowheads="1"/>
          </p:cNvPicPr>
          <p:nvPr/>
        </p:nvPicPr>
        <p:blipFill>
          <a:blip r:embed="rId7" cstate="print"/>
          <a:srcRect l="5396" t="8443" r="8271" b="7124"/>
          <a:stretch>
            <a:fillRect/>
          </a:stretch>
        </p:blipFill>
        <p:spPr bwMode="auto">
          <a:xfrm>
            <a:off x="357158" y="2357430"/>
            <a:ext cx="928694" cy="58043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6" name="Picture 2" descr="E:\projects\sup\Презентация системы Отмечалка ppt\imgs\result\test-period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0034" y="642918"/>
            <a:ext cx="642942" cy="642942"/>
          </a:xfrm>
          <a:prstGeom prst="rect">
            <a:avLst/>
          </a:prstGeom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283619" y="6550223"/>
            <a:ext cx="18603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2060"/>
                </a:solidFill>
                <a:latin typeface="Garamond" pitchFamily="18" charset="0"/>
              </a:rPr>
              <a:t>www.otmechalka.com</a:t>
            </a:r>
            <a:endParaRPr lang="ru-RU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8572528" y="6143644"/>
            <a:ext cx="42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9</a:t>
            </a:r>
            <a:endParaRPr lang="uk-UA" dirty="0"/>
          </a:p>
        </p:txBody>
      </p:sp>
      <p:sp>
        <p:nvSpPr>
          <p:cNvPr id="17" name="Rectangle 16"/>
          <p:cNvSpPr/>
          <p:nvPr/>
        </p:nvSpPr>
        <p:spPr>
          <a:xfrm>
            <a:off x="785786" y="2214554"/>
            <a:ext cx="385765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ru-RU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Централизованное хранение информации 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ru-RU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Удаленный контроль 24/7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ru-RU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Надежная защита данных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ru-RU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Гибкая абонентская плата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ru-RU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Бесплатный тестовый период 1 месяц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ru-RU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Бесплатное обучение и сопровождение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ru-RU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Неограниченное количество филиалов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ru-RU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Неограниченное количество рабочих мест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ru-RU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Статистические и финансовые отчеты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ru-RU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Индивидуальный подход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ru-RU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Доработки по запросам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ru-RU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Повышение уровня обслуживания клиентов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ru-RU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Сохранность данных при смене персонала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ru-RU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Быстрая адаптация новых сотрудников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ru-RU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Контроль рабочего времени сотрудников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ru-RU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Распределение и контроль выполнения задач.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929190" y="2357430"/>
            <a:ext cx="385762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Автоматизация рутинной работы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Единая Система для обслуживания клиентов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Дружественный интерфейс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Удобный и быстрый поиск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Автоматическое отслеживание Дней Рождений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Возможность массовой смс рассылки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Удобная </a:t>
            </a:r>
            <a:r>
              <a:rPr lang="en-US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CRM </a:t>
            </a:r>
            <a:r>
              <a:rPr lang="ru-RU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для планирования и выполнения задач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Возможность подключения модуля сканера клубных карт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Быстрая подготовка отчетов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Предотвращение потери данных </a:t>
            </a:r>
            <a:endParaRPr lang="ru-RU" sz="12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70043" y="1142984"/>
            <a:ext cx="944569" cy="1000132"/>
          </a:xfrm>
          <a:prstGeom prst="rect">
            <a:avLst/>
          </a:prstGeom>
          <a:ln>
            <a:noFill/>
          </a:ln>
          <a:effectLst/>
        </p:spPr>
      </p:pic>
      <p:sp>
        <p:nvSpPr>
          <p:cNvPr id="20" name="TextBox 19"/>
          <p:cNvSpPr txBox="1"/>
          <p:nvPr/>
        </p:nvSpPr>
        <p:spPr>
          <a:xfrm>
            <a:off x="1428728" y="661554"/>
            <a:ext cx="16882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Руководитель</a:t>
            </a:r>
            <a:endParaRPr lang="uk-UA" sz="16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572132" y="661554"/>
            <a:ext cx="18469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Администратор</a:t>
            </a:r>
            <a:endParaRPr lang="uk-UA" sz="16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0760" y="1150128"/>
            <a:ext cx="1071570" cy="99656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5" name="TextBox 14"/>
          <p:cNvSpPr txBox="1"/>
          <p:nvPr/>
        </p:nvSpPr>
        <p:spPr>
          <a:xfrm flipH="1" flipV="1">
            <a:off x="-1" y="-41484"/>
            <a:ext cx="9137079" cy="584775"/>
          </a:xfrm>
          <a:prstGeom prst="round1Rect">
            <a:avLst>
              <a:gd name="adj" fmla="val 25567"/>
            </a:avLst>
          </a:prstGeom>
          <a:gradFill flip="none" rotWithShape="1">
            <a:gsLst>
              <a:gs pos="0">
                <a:srgbClr val="4270A8">
                  <a:shade val="30000"/>
                  <a:satMod val="115000"/>
                </a:srgbClr>
              </a:gs>
              <a:gs pos="50000">
                <a:srgbClr val="4270A8">
                  <a:shade val="67500"/>
                  <a:satMod val="115000"/>
                </a:srgbClr>
              </a:gs>
              <a:gs pos="100000">
                <a:srgbClr val="3A6FB0"/>
              </a:gs>
            </a:gsLst>
            <a:lin ang="16200000" scaled="1"/>
            <a:tileRect/>
          </a:gradFill>
          <a:ln w="9525">
            <a:solidFill>
              <a:srgbClr val="396293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endParaRPr lang="ru-RU" sz="3200" dirty="0" smtClean="0">
              <a:solidFill>
                <a:srgbClr val="5181B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-24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sp>
        <p:nvSpPr>
          <p:cNvPr id="19" name="TextBox 18"/>
          <p:cNvSpPr txBox="1"/>
          <p:nvPr/>
        </p:nvSpPr>
        <p:spPr>
          <a:xfrm>
            <a:off x="0" y="29327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Что Вы получите?</a:t>
            </a:r>
            <a:endParaRPr lang="uk-UA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508264" y="50804"/>
            <a:ext cx="1597893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cs typeface="Arial" pitchFamily="34" charset="0"/>
              </a:rPr>
              <a:t>Отмечалка</a:t>
            </a:r>
          </a:p>
        </p:txBody>
      </p:sp>
      <p:pic>
        <p:nvPicPr>
          <p:cNvPr id="23" name="Picture 3" descr="E:\projects\sup\images\logo_finish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25538" y="22034"/>
            <a:ext cx="476672" cy="4766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16983</TotalTime>
  <Words>2870</Words>
  <Application>Microsoft Office PowerPoint</Application>
  <PresentationFormat>On-screen Show (4:3)</PresentationFormat>
  <Paragraphs>749</Paragraphs>
  <Slides>44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Otmeckalka system presentation</dc:title>
  <dc:subject>otmeckalka.com</dc:subject>
  <dc:creator>otmeckalka.com</dc:creator>
  <cp:lastModifiedBy>Vivi</cp:lastModifiedBy>
  <cp:revision>1299</cp:revision>
  <dcterms:created xsi:type="dcterms:W3CDTF">2013-03-23T19:19:58Z</dcterms:created>
  <dcterms:modified xsi:type="dcterms:W3CDTF">2016-01-29T10:21:08Z</dcterms:modified>
</cp:coreProperties>
</file>