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29" r:id="rId3"/>
    <p:sldId id="307" r:id="rId4"/>
    <p:sldId id="258" r:id="rId5"/>
    <p:sldId id="321" r:id="rId6"/>
    <p:sldId id="324" r:id="rId7"/>
    <p:sldId id="259" r:id="rId8"/>
    <p:sldId id="326" r:id="rId9"/>
    <p:sldId id="325" r:id="rId10"/>
    <p:sldId id="290" r:id="rId11"/>
    <p:sldId id="323" r:id="rId12"/>
    <p:sldId id="322" r:id="rId13"/>
    <p:sldId id="309" r:id="rId14"/>
    <p:sldId id="313" r:id="rId15"/>
    <p:sldId id="318" r:id="rId16"/>
    <p:sldId id="308" r:id="rId17"/>
    <p:sldId id="319" r:id="rId18"/>
    <p:sldId id="320" r:id="rId19"/>
    <p:sldId id="312" r:id="rId20"/>
    <p:sldId id="315" r:id="rId21"/>
    <p:sldId id="310" r:id="rId22"/>
    <p:sldId id="316" r:id="rId23"/>
    <p:sldId id="311" r:id="rId24"/>
    <p:sldId id="317" r:id="rId25"/>
    <p:sldId id="327" r:id="rId26"/>
    <p:sldId id="328" r:id="rId27"/>
    <p:sldId id="306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2" autoAdjust="0"/>
    <p:restoredTop sz="95951" autoAdjust="0"/>
  </p:normalViewPr>
  <p:slideViewPr>
    <p:cSldViewPr>
      <p:cViewPr varScale="1">
        <p:scale>
          <a:sx n="113" d="100"/>
          <a:sy n="113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988CB4-B33D-428D-B554-4D8B883A3D23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6174A-D8B5-444F-8E85-DE3985268B42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4</a:t>
            </a:fld>
            <a:endParaRPr lang="uk-UA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20</a:t>
            </a:fld>
            <a:endParaRPr lang="uk-U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24</a:t>
            </a:fld>
            <a:endParaRPr lang="uk-U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26</a:t>
            </a:fld>
            <a:endParaRPr 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6</a:t>
            </a:fld>
            <a:endParaRPr lang="uk-U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8</a:t>
            </a:fld>
            <a:endParaRPr lang="uk-U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10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12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14</a:t>
            </a:fld>
            <a:endParaRPr lang="uk-U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15</a:t>
            </a:fld>
            <a:endParaRPr lang="uk-U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6174A-D8B5-444F-8E85-DE3985268B42}" type="slidenum">
              <a:rPr lang="uk-UA" smtClean="0"/>
              <a:pPr/>
              <a:t>18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F28D6-9383-40B5-B9B0-6768DF675858}" type="datetimeFigureOut">
              <a:rPr lang="uk-UA" smtClean="0"/>
              <a:pPr/>
              <a:t>18.08.2016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01B73-771A-490F-B6E0-5405922FBD54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1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10.png"/><Relationship Id="rId5" Type="http://schemas.openxmlformats.org/officeDocument/2006/relationships/image" Target="../media/image2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2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://www.vk.com/otmechalka_crm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://www.otmechalka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://www.facebook.com/groups/Otmechalka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://www.facebook.com/Otmechalka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0.png"/><Relationship Id="rId5" Type="http://schemas.openxmlformats.org/officeDocument/2006/relationships/image" Target="../media/image13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7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19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Rectangle 5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914117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Вебинар по новым возможностям системы Отмечалка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18.08.2016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1772816"/>
            <a:ext cx="1290464" cy="1290464"/>
          </a:xfrm>
          <a:prstGeom prst="rect">
            <a:avLst/>
          </a:prstGeom>
          <a:noFill/>
        </p:spPr>
      </p:pic>
      <p:pic>
        <p:nvPicPr>
          <p:cNvPr id="11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Смс и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новых заявках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764704"/>
            <a:ext cx="82868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При настройке формы захвата контактов вы можете выбрать сотрудников или указать другие номера телефонов и e-mail адреса, на которые будут приходить уведомления о новых заявках, поступивших из формы захвата контактов.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Таким образом реализуется возможность информирования сотрудников, ответственных за обработку заявок из той или иной формы захвата.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u="sng" dirty="0" smtClean="0">
                <a:latin typeface="Arial" pitchFamily="34" charset="0"/>
                <a:cs typeface="Arial" pitchFamily="34" charset="0"/>
              </a:rPr>
              <a:t>Обратите внимание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смс оповещения работают только при подключенном модуле смс и включенной опции "Разрешить смс оповещения по заявкам из форм захвата контактов" в Настройках организации.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s://otmechalka.com/i/news/2016-07/shag5-news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157192"/>
            <a:ext cx="4619625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Автоматические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действия</a:t>
            </a:r>
          </a:p>
          <a:p>
            <a:pPr algn="ctr"/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Настройка и 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демонстрация</a:t>
            </a:r>
            <a:r>
              <a:rPr lang="uk-UA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работы</a:t>
            </a:r>
            <a:endParaRPr lang="uk-UA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Автоматические действия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64291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Автоматическое создание задачи по посетителю при посещении им индивидуального занятия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928802"/>
            <a:ext cx="828680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 создания и настройки автоматического действия, автоматически будет создаваться задача на посетителя, которого отметили на индивидуальном занятии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https://otmechalka.com/i/news/2016-08/avtom-deistv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286124"/>
            <a:ext cx="7596336" cy="3224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222" y="2285992"/>
            <a:ext cx="878677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Комментарии к отметкам </a:t>
            </a:r>
          </a:p>
          <a:p>
            <a:pPr algn="ctr"/>
            <a:r>
              <a:rPr lang="ru-RU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 посещении</a:t>
            </a:r>
            <a:endParaRPr lang="uk-UA" sz="4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к отметкам о посещении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62068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Добавить комментарий к отметке можно со следующих страниц: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772816"/>
            <a:ext cx="8286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 - Ведомости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 – Ведомости за день</a:t>
            </a:r>
          </a:p>
        </p:txBody>
      </p:sp>
      <p:pic>
        <p:nvPicPr>
          <p:cNvPr id="10242" name="Picture 2" descr="https://otmechalka.com/i/news/2016-06/news3105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212976"/>
            <a:ext cx="6916316" cy="3312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к отметкам о посещении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Страницы, на которых можно просмотреть комментарии к отметкам: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772816"/>
            <a:ext cx="828680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Профиль посетителя – вкладка </a:t>
            </a:r>
            <a:r>
              <a:rPr lang="ru-RU" dirty="0" smtClean="0"/>
              <a:t>"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Посещения</a:t>
            </a:r>
            <a:r>
              <a:rPr lang="ru-RU" dirty="0" smtClean="0"/>
              <a:t>",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Журнал, Журнал – Ведомости, Журнал – ведомости за день,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Отчет </a:t>
            </a:r>
            <a:r>
              <a:rPr lang="ru-RU" dirty="0" smtClean="0"/>
              <a:t>"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Список посещений</a:t>
            </a:r>
            <a:r>
              <a:rPr lang="ru-RU" dirty="0" smtClean="0"/>
              <a:t>"</a:t>
            </a:r>
            <a:endParaRPr lang="ru-RU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914" name="Picture 2" descr="https://otmechalka.com/i/news/2016-06/news3105-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068960"/>
            <a:ext cx="5637709" cy="3565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072524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Дополнительные брони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 занятиях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8536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брони на занятиях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785794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Зачем нужны дополнительные брони?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82868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Опция "Дополнительные брони" </a:t>
            </a:r>
            <a:r>
              <a:rPr lang="ru-RU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актуальна в случаях</a:t>
            </a: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когда список желающих посетить занятие может быть больше установленного количества возможных мест на занятии.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 таком случае, если посетитель из основного списка броней отказывается посетить занятие, то у сотрудников есть возможность перенести посетителя из списка дополнительных броней в основной список.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581128"/>
            <a:ext cx="4810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брони на занятиях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Где отображаются дополнительные брони?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500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Страница Бронирование мест на занятиях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Расписание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Журнал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Отчет по броням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340768"/>
            <a:ext cx="2361059" cy="201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3429000"/>
            <a:ext cx="3991428" cy="301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429000"/>
            <a:ext cx="3215630" cy="297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544" y="1988840"/>
            <a:ext cx="86764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Статистика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по бронированию и посещениям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План вебинара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23" name="Picture 3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500066" y="1477866"/>
            <a:ext cx="828677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000" dirty="0" smtClean="0">
                <a:latin typeface="Arial" pitchFamily="34" charset="0"/>
                <a:cs typeface="Arial" pitchFamily="34" charset="0"/>
              </a:rPr>
              <a:t>1. Новые возможности по настройке формы захвата контактов.</a:t>
            </a:r>
          </a:p>
          <a:p>
            <a:pPr marL="457200" indent="-457200">
              <a:buAutoNum type="arabicPeriod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2. Автоматические действия.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3. Комментарии к отметкам о посещении.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4. Дополнительные брони на занятиях.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5. Статистика по бронированию и посещениям.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6. Отчет по звонкам, отчет Валовая прибыль.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7. Автоматический учет комиссий при продаже абонементов.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58" y="746362"/>
            <a:ext cx="857256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План </a:t>
            </a:r>
            <a:r>
              <a:rPr lang="ru-RU" sz="26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веби</a:t>
            </a:r>
            <a:r>
              <a:rPr lang="ru-RU" sz="26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</a:t>
            </a:r>
            <a:r>
              <a:rPr lang="ru-RU" sz="2600" b="1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ара</a:t>
            </a:r>
            <a:endParaRPr lang="ru-RU" sz="2600" b="1" dirty="0" smtClean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Статистика по бронированию и посещениям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785794"/>
            <a:ext cx="914400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Статистика по бронированию и посещениям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034" y="1571612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отчете приведена статистика по количеству броней и количеству фактических посещений, а также процентное соотношение данных показателей.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отчета вы также сможете: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определить процент посещаемости занятий после предварительной записи,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а также процент заполненности групп относительно допустимого количества мест в группах.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63691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Отчет по звонкам</a:t>
            </a:r>
            <a:endParaRPr lang="uk-UA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звонкам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0" y="5714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Почему стоит использовать </a:t>
            </a:r>
          </a:p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по звонкам в своей работе?</a:t>
            </a:r>
            <a:endParaRPr lang="uk-UA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1916832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Отчет позволяет собрать статистику по количеству звонков, совершенных Вашими сотрудниками, просмотреть результаты звонков или отфильтровать звонки по статусу посетителей.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Отчет по звонкам позволит контролировать количество звонков, совершенных за день или другой интересующий Вас период времени, а также видеть список посетителей/представителей/лидов, которым совершались звонки.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Кроме информации о звонках посетителям/ представителям/ лидам, в отчете выводится информация по результатам выполнения задачи "Звонок".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214311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Отчет по товарам, валовая прибыль</a:t>
            </a:r>
            <a:endParaRPr lang="uk-UA" sz="5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по товарам, валовая прибыль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2276872"/>
            <a:ext cx="82868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отчета, вы сможете отсортировать список проданных товаров по следующим параметрам: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дата продажи,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ФИО сотрудника, совершившего продажу,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филиал, в котором продали товар.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9144000" cy="167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Отчет показывает разницу между выручкой и себестоимостью реализованных товаров –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"чистую" прибыль</a:t>
            </a:r>
            <a:endParaRPr lang="uk-UA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8350771" cy="1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23528" y="2060848"/>
            <a:ext cx="914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ru-RU" sz="5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Учет комиссий для  оплат с безналичным расчетом</a:t>
            </a:r>
            <a:endParaRPr lang="uk-UA" sz="5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20888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Комиссии при безналичной оплате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95536" y="1772816"/>
            <a:ext cx="828680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Возможность установить размер комиссии для оплат с безналичным расчетом доступна для следующих платежей: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продажа абонементов,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пополнение депозита,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продажа товаров,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разовые платежи,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оплаты долгов,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добавление приходов,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   добавление переводов.</a:t>
            </a:r>
            <a:endParaRPr lang="en-US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48680"/>
            <a:ext cx="9144000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Добавлена возможность установить размер комиссии для оплат с безналичным расчетом</a:t>
            </a:r>
            <a:endParaRPr lang="uk-UA" sz="24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68960"/>
            <a:ext cx="4705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42844" y="795484"/>
            <a:ext cx="8643998" cy="13476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2600" b="1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всем вопросам Вы можете обратиться </a:t>
            </a: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 нам любым представленным ниже способом:</a:t>
            </a:r>
            <a:endParaRPr lang="ru-RU" sz="2600" b="1" dirty="0">
              <a:solidFill>
                <a:schemeClr val="tx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786050" y="1928802"/>
            <a:ext cx="5378469" cy="47863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подключению к системе: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+38 066 098 0205 (Александр)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otmechalka.promo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promo@otmechalka.com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поддержка: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+38 099 568 0868 (Ирина)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otmechalka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E-mail: support@otmechalka.com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Вопросы по партнерству и развитию: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+38 098 070 7673 (Юрий)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yurii.sio2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тел.: +38 096 186 0502 (Виктория)</a:t>
            </a: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Skype: mt-expert</a:t>
            </a: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Наш сайт: </a:t>
            </a:r>
            <a:r>
              <a:rPr lang="en-US" sz="1200" b="1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www.otmechalka.com</a:t>
            </a:r>
            <a:endParaRPr lang="en-US" sz="1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Вконтакте: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www.vk.com/otmechalka_crm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страничка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4"/>
              </a:rPr>
              <a:t>www.facebook.com/Otmechalka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Официальная группа в Facebook: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  <a:hlinkClick r:id="rId5"/>
              </a:rPr>
              <a:t>www.facebook.com/groups/Otmechalka</a:t>
            </a: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ru-RU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E:\projects\sup\Презентация системы Отмечалка ppt\imgs\result\teleph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000240"/>
            <a:ext cx="864096" cy="864096"/>
          </a:xfrm>
          <a:prstGeom prst="rect">
            <a:avLst/>
          </a:prstGeom>
          <a:noFill/>
        </p:spPr>
      </p:pic>
      <p:pic>
        <p:nvPicPr>
          <p:cNvPr id="8" name="Picture 3" descr="E:\projects\sup\Презентация системы Отмечалка ppt\imgs\result\mai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3071810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E:\tmp\interne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43042" y="4286256"/>
            <a:ext cx="864096" cy="8640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flipH="1" flipV="1">
            <a:off x="6472783" y="-1096"/>
            <a:ext cx="2664296" cy="504000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B6CBE4"/>
              </a:gs>
              <a:gs pos="50000">
                <a:srgbClr val="DEE7F2"/>
              </a:gs>
              <a:gs pos="100000">
                <a:srgbClr val="E9EFF7"/>
              </a:gs>
            </a:gsLst>
            <a:lin ang="16200000" scaled="1"/>
            <a:tileRect/>
          </a:gradFill>
          <a:ln w="9525">
            <a:solidFill>
              <a:srgbClr val="C5D5E9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515" y="-39196"/>
            <a:ext cx="2412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dirty="0" smtClean="0">
                <a:solidFill>
                  <a:srgbClr val="4270A8"/>
                </a:solidFill>
                <a:latin typeface="Arial" pitchFamily="34" charset="0"/>
                <a:cs typeface="Arial" pitchFamily="34" charset="0"/>
              </a:rPr>
              <a:t>Отмечалка</a:t>
            </a:r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1484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4270A8"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932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Контакты</a:t>
            </a:r>
            <a:endParaRPr lang="uk-UA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08264" y="50804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6" name="Picture 3" descr="E:\projects\sup\images\logo_finis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5538" y="22034"/>
            <a:ext cx="476672" cy="476672"/>
          </a:xfrm>
          <a:prstGeom prst="rect">
            <a:avLst/>
          </a:prstGeom>
          <a:noFill/>
        </p:spPr>
      </p:pic>
      <p:pic>
        <p:nvPicPr>
          <p:cNvPr id="17" name="Picture 2" descr="http://www.webstudiotop.ru/images/1402741124_socseti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4414" y="5357826"/>
            <a:ext cx="1541477" cy="94772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908" y="2143116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 Новые возможности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по настройке формы захвата контактов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endParaRPr lang="uk-UA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Настройка дизайна формы захвата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00002" y="1428736"/>
            <a:ext cx="828677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Настройка списков выбора:</a:t>
            </a:r>
            <a:endParaRPr lang="en-US" sz="2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2143116"/>
            <a:ext cx="3037948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филиалов,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направлений,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групп, 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71934" y="2143116"/>
            <a:ext cx="4277389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преподавателей,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залов, </a:t>
            </a:r>
          </a:p>
          <a:p>
            <a:pPr marL="971550" lvl="1" indent="-51435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источников обращения.</a:t>
            </a:r>
            <a:endParaRPr lang="uk-UA" sz="2200" dirty="0" smtClean="0">
              <a:solidFill>
                <a:srgbClr val="0066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57158" y="746362"/>
            <a:ext cx="8572560" cy="610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Новые возможности формы захвата контактов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3929066"/>
            <a:ext cx="8286776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2.	Настройка дизайна с помощью стилей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CSS</a:t>
            </a: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.</a:t>
            </a:r>
            <a:endParaRPr lang="en-US" sz="24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3.	Автоматические смс и </a:t>
            </a:r>
            <a:r>
              <a:rPr lang="en-US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email </a:t>
            </a:r>
            <a:r>
              <a:rPr lang="ru-RU" sz="24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уведомления о новых заявках.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Выбор филиалов, направлений, групп, преподавателей, залов и источников обращения в форме захвата</a:t>
            </a:r>
            <a:r>
              <a:rPr lang="en-US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контактов</a:t>
            </a:r>
            <a:endParaRPr lang="uk-UA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списков для выбора в форме захвата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836712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Возможность выбрать филиалы, направления, группы, преподавателей и залов будет актуальна для страниц, посвященных определенным направлениям, группам или преподавателям.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Вы сможете отобразить в форме только те филиалы, направления, группы или преподавателей, которые подходят для страницы, на которой размещается форма захвата контактов.</a:t>
            </a:r>
            <a:endParaRPr lang="en-US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471714"/>
            <a:ext cx="3312592" cy="312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2060848"/>
            <a:ext cx="9144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Настройка дизайна 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формы захвата </a:t>
            </a:r>
            <a:endParaRPr lang="en-US" sz="5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 помощью стилей 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CSS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 flipH="1" flipV="1">
            <a:off x="-1" y="-4236"/>
            <a:ext cx="9137079" cy="584775"/>
          </a:xfrm>
          <a:prstGeom prst="round1Rect">
            <a:avLst>
              <a:gd name="adj" fmla="val 25567"/>
            </a:avLst>
          </a:prstGeom>
          <a:gradFill flip="none" rotWithShape="1">
            <a:gsLst>
              <a:gs pos="0">
                <a:srgbClr val="4270A8">
                  <a:shade val="30000"/>
                  <a:satMod val="115000"/>
                </a:srgbClr>
              </a:gs>
              <a:gs pos="50000">
                <a:srgbClr val="4270A8">
                  <a:shade val="67500"/>
                  <a:satMod val="115000"/>
                </a:srgbClr>
              </a:gs>
              <a:gs pos="100000">
                <a:srgbClr val="3A6FB0"/>
              </a:gs>
            </a:gsLst>
            <a:lin ang="16200000" scaled="1"/>
            <a:tileRect/>
          </a:gradFill>
          <a:ln w="9525">
            <a:solidFill>
              <a:srgbClr val="396293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3200" dirty="0" smtClean="0">
              <a:solidFill>
                <a:srgbClr val="5181BB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722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57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Настройка дизайна формы с помощью стилей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CSS </a:t>
            </a:r>
            <a:endParaRPr lang="uk-U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08264" y="88052"/>
            <a:ext cx="159789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</a:rPr>
              <a:t>Отмечалка</a:t>
            </a:r>
          </a:p>
        </p:txBody>
      </p:sp>
      <p:pic>
        <p:nvPicPr>
          <p:cNvPr id="17" name="Picture 3" descr="E:\projects\sup\images\logo_fini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5538" y="59282"/>
            <a:ext cx="476672" cy="476672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67544" y="2060848"/>
            <a:ext cx="828680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Вы можете настроить форму захвата контактов, используя CSS. Данная возможность доступна на Шаге 3 – "Настроить, используя CSS".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 помощью данной опции Вы можете настроить фон формы, используя рисунок или градиентную заливку, а также Вы можете управлять размерами и отступами всех элементов формы.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653136"/>
            <a:ext cx="714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323528" y="692696"/>
            <a:ext cx="8496944" cy="121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Стили </a:t>
            </a:r>
            <a:r>
              <a:rPr lang="en-US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CSS </a:t>
            </a:r>
            <a:r>
              <a:rPr lang="ru-RU" sz="2600" b="1" dirty="0" smtClean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дают возможность гибко настроить дизайн формы под Ваш сайт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Rectangle 20"/>
          <p:cNvSpPr/>
          <p:nvPr/>
        </p:nvSpPr>
        <p:spPr>
          <a:xfrm>
            <a:off x="0" y="1772816"/>
            <a:ext cx="9144000" cy="3240360"/>
          </a:xfrm>
          <a:prstGeom prst="rect">
            <a:avLst/>
          </a:prstGeom>
          <a:gradFill flip="none" rotWithShape="1">
            <a:gsLst>
              <a:gs pos="0">
                <a:srgbClr val="1E3E65"/>
              </a:gs>
              <a:gs pos="50000">
                <a:srgbClr val="2F5C93"/>
              </a:gs>
              <a:gs pos="100000">
                <a:srgbClr val="3A6FB0"/>
              </a:gs>
            </a:gsLst>
            <a:lin ang="16200000" scaled="1"/>
            <a:tileRect/>
          </a:gradFill>
          <a:ln w="12700">
            <a:solidFill>
              <a:srgbClr val="3962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7283619" y="6550223"/>
            <a:ext cx="1860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  <a:latin typeface="Garamond" pitchFamily="18" charset="0"/>
              </a:rPr>
              <a:t>www.otmechalka.com</a:t>
            </a:r>
            <a:endParaRPr lang="ru-RU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107504" y="178592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Смс и </a:t>
            </a:r>
            <a:r>
              <a:rPr lang="en-US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email </a:t>
            </a:r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информирование</a:t>
            </a:r>
          </a:p>
          <a:p>
            <a:pPr algn="ctr"/>
            <a:r>
              <a:rPr lang="ru-RU" sz="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ahoma" pitchFamily="34" charset="0"/>
                <a:cs typeface="Arial" pitchFamily="34" charset="0"/>
              </a:rPr>
              <a:t> о новых заявках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25" name="Picture 2" descr="E:\projects\sup\images\logo_finis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1290464" cy="1290464"/>
          </a:xfrm>
          <a:prstGeom prst="rect">
            <a:avLst/>
          </a:prstGeom>
          <a:noFill/>
        </p:spPr>
      </p:pic>
      <p:pic>
        <p:nvPicPr>
          <p:cNvPr id="26" name="Picture 3" descr="E:\projects\sup\Презентация системы Отмечалка ppt\imgs\result\figh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0277" y="5229200"/>
            <a:ext cx="1622003" cy="1240355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" name="Picture 4" descr="E:\projects\sup\Презентация системы Отмечалка ppt\imgs\result\childre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593" y="5229410"/>
            <a:ext cx="1623495" cy="124149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5" descr="E:\projects\sup\Презентация системы Отмечалка ppt\imgs\result\pool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0254" y="5229776"/>
            <a:ext cx="1620218" cy="1238990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Picture 6" descr="E:\projects\sup\Презентация системы Отмечалка ppt\imgs\result\reception-ma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5226" y="292397"/>
            <a:ext cx="1618862" cy="1237953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9" descr="E:\projects\sup\Презентация системы Отмечалка ppt\imgs\result\fitness-ma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4562" y="522977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Picture 10" descr="E:\projects\sup\Презентация системы Отмечалка ppt\imgs\result\dan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19122" y="292408"/>
            <a:ext cx="1616774" cy="123635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11" descr="E:\projects\sup\Презентация системы Отмечалка ppt\imgs\result\trening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54" y="291721"/>
            <a:ext cx="1615550" cy="1235421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7" descr="E:\projects\sup\Презентация системы Отмечалка ppt\imgs\result\dance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0946" y="289226"/>
            <a:ext cx="1621334" cy="1239844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8" descr="E:\projects\sup\Презентация системы Отмечалка ppt\imgs\result\dance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98543" y="290333"/>
            <a:ext cx="1621929" cy="12402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5" name="Picture 2" descr="E:\projects\sup\Презентация системы Отмечалка ppt\imgs\result\fitness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6341" y="5229776"/>
            <a:ext cx="1621363" cy="1239866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3159</TotalTime>
  <Words>565</Words>
  <Application>Microsoft Office PowerPoint</Application>
  <PresentationFormat>Экран (4:3)</PresentationFormat>
  <Paragraphs>189</Paragraphs>
  <Slides>27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Vivi</dc:creator>
  <cp:lastModifiedBy>otmechalka support</cp:lastModifiedBy>
  <cp:revision>272</cp:revision>
  <dcterms:created xsi:type="dcterms:W3CDTF">2015-08-08T06:16:30Z</dcterms:created>
  <dcterms:modified xsi:type="dcterms:W3CDTF">2016-08-18T06:29:55Z</dcterms:modified>
</cp:coreProperties>
</file>